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1" r:id="rId6"/>
    <p:sldId id="262" r:id="rId7"/>
    <p:sldId id="265" r:id="rId8"/>
  </p:sldIdLst>
  <p:sldSz cx="14630400" cy="8229600"/>
  <p:notesSz cx="8229600" cy="14630400"/>
  <p:embeddedFontLst>
    <p:embeddedFont>
      <p:font typeface="Mukta Light"/>
      <p:regular r:id="rId10"/>
    </p:embeddedFont>
    <p:embeddedFont>
      <p:font typeface="Prompt Medium" panose="00000600000000000000" pitchFamily="2" charset="-3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71186" autoAdjust="0"/>
  </p:normalViewPr>
  <p:slideViewPr>
    <p:cSldViewPr snapToGrid="0" snapToObjects="1">
      <p:cViewPr varScale="1">
        <p:scale>
          <a:sx n="93" d="100"/>
          <a:sy n="93" d="100"/>
        </p:scale>
        <p:origin x="522" y="78"/>
      </p:cViewPr>
      <p:guideLst/>
    </p:cSldViewPr>
  </p:slideViewPr>
  <p:notesTextViewPr>
    <p:cViewPr>
      <p:scale>
        <a:sx n="3" d="2"/>
        <a:sy n="3" d="2"/>
      </p:scale>
      <p:origin x="0" y="0"/>
    </p:cViewPr>
  </p:notesTextViewPr>
  <p:notesViewPr>
    <p:cSldViewPr snapToGrid="0" snapToObjects="1">
      <p:cViewPr>
        <p:scale>
          <a:sx n="50" d="100"/>
          <a:sy n="50" d="100"/>
        </p:scale>
        <p:origin x="3264" y="-16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664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Well come to my presentation.</a:t>
            </a:r>
          </a:p>
          <a:p>
            <a:r>
              <a:rPr lang="en-US" dirty="0"/>
              <a:t>Today, I am going to present our research on training an agent to play the game Flappy Bird using reinforcement learning techniques.</a:t>
            </a:r>
          </a:p>
          <a:p>
            <a:r>
              <a:rPr lang="en-US" dirty="0"/>
              <a:t>Flappy Bird is a simple yet challenging game, which makes it a great candidate for applying machine learning, specifically reinforcement learning. </a:t>
            </a:r>
          </a:p>
          <a:p>
            <a:r>
              <a:rPr lang="en-US" dirty="0"/>
              <a:t>Our goal was to see how well different algorithms could help an agent learn to play the game effectively, without any human intervention."</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brief introduction to the project”.</a:t>
            </a:r>
          </a:p>
          <a:p>
            <a:r>
              <a:rPr lang="en-US" dirty="0"/>
              <a:t>1.1 </a:t>
            </a:r>
            <a:r>
              <a:rPr lang="en-US" b="1" dirty="0"/>
              <a:t>Overview</a:t>
            </a:r>
            <a:r>
              <a:rPr lang="en-US" dirty="0"/>
              <a:t>:</a:t>
            </a:r>
          </a:p>
          <a:p>
            <a:r>
              <a:rPr lang="en-US" dirty="0"/>
              <a:t>   - In the game Flappy Bird, the player controls a bird and helps it navigate through pairs of pipes by tapping to make the bird jump.</a:t>
            </a:r>
          </a:p>
          <a:p>
            <a:r>
              <a:rPr lang="en-US" dirty="0"/>
              <a:t>   - Every time the bird successfully passes a pair of pipes, the player earns a point.</a:t>
            </a:r>
          </a:p>
          <a:p>
            <a:r>
              <a:rPr lang="en-US" dirty="0"/>
              <a:t>   - The game ends if the bird hits a pipe or falls to the ground.</a:t>
            </a:r>
          </a:p>
          <a:p>
            <a:r>
              <a:rPr lang="en-US" dirty="0"/>
              <a:t>1.2 </a:t>
            </a:r>
            <a:r>
              <a:rPr lang="en-US" b="1" dirty="0"/>
              <a:t>Problem Description</a:t>
            </a:r>
            <a:r>
              <a:rPr lang="en-US" dirty="0"/>
              <a:t>:</a:t>
            </a:r>
          </a:p>
          <a:p>
            <a:r>
              <a:rPr lang="en-US" dirty="0"/>
              <a:t>   - The challenge here is to train an agent to play Flappy Bird without any human assistance. </a:t>
            </a:r>
          </a:p>
          <a:p>
            <a:r>
              <a:rPr lang="en-US" dirty="0"/>
              <a:t>   - The agent must learn to make real-time decisions based on factors like the bird’s position, speed, and distance to upcoming obstacles.</a:t>
            </a:r>
          </a:p>
          <a:p>
            <a:r>
              <a:rPr lang="en-US" dirty="0"/>
              <a:t>   - The ultimate goal is to maximize the agent's score.</a:t>
            </a:r>
          </a:p>
          <a:p>
            <a:r>
              <a:rPr lang="en-US" dirty="0"/>
              <a:t>1.3 </a:t>
            </a:r>
            <a:r>
              <a:rPr lang="en-US" b="1" dirty="0"/>
              <a:t>Objective</a:t>
            </a:r>
            <a:r>
              <a:rPr lang="en-US" dirty="0"/>
              <a:t>:</a:t>
            </a:r>
          </a:p>
          <a:p>
            <a:r>
              <a:rPr lang="en-US" dirty="0"/>
              <a:t>   - In our study, we aim to compare different reinforcement learning algorithms: Q-learning, SARSA, Monte Carlo methods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on to the theoretical background’.</a:t>
            </a:r>
          </a:p>
          <a:p>
            <a:r>
              <a:rPr lang="en-US" dirty="0"/>
              <a:t>2.1 </a:t>
            </a:r>
            <a:r>
              <a:rPr lang="en-US" b="1" dirty="0"/>
              <a:t>Core Concepts of Reinforcement Learning</a:t>
            </a:r>
            <a:r>
              <a:rPr lang="en-US" dirty="0"/>
              <a:t>:</a:t>
            </a:r>
          </a:p>
          <a:p>
            <a:r>
              <a:rPr lang="en-US" dirty="0"/>
              <a:t>Reinforcement learning is all about training an agent to make decisions that maximize its reward. Some of the key concepts include:</a:t>
            </a:r>
          </a:p>
          <a:p>
            <a:r>
              <a:rPr lang="en-US" dirty="0"/>
              <a:t>   - </a:t>
            </a:r>
            <a:r>
              <a:rPr lang="en-US" i="1" dirty="0"/>
              <a:t>State</a:t>
            </a:r>
            <a:r>
              <a:rPr lang="en-US" dirty="0"/>
              <a:t>: This is the information about the current situation.</a:t>
            </a:r>
          </a:p>
          <a:p>
            <a:r>
              <a:rPr lang="en-US" dirty="0"/>
              <a:t>   - </a:t>
            </a:r>
            <a:r>
              <a:rPr lang="en-US" i="1" dirty="0"/>
              <a:t>Action</a:t>
            </a:r>
            <a:r>
              <a:rPr lang="en-US" dirty="0"/>
              <a:t>: The actions available are simple—either the bird jumps or it does nothing.</a:t>
            </a:r>
          </a:p>
          <a:p>
            <a:r>
              <a:rPr lang="en-US" dirty="0"/>
              <a:t>   - </a:t>
            </a:r>
            <a:r>
              <a:rPr lang="en-US" i="1" dirty="0"/>
              <a:t>Reward</a:t>
            </a:r>
            <a:r>
              <a:rPr lang="en-US" dirty="0"/>
              <a:t>: The reward system gives the agent points for successfully navigating through pipes.</a:t>
            </a:r>
          </a:p>
          <a:p>
            <a:r>
              <a:rPr lang="en-US" dirty="0"/>
              <a:t>   - Policy: The agent’s strategy for choosing actions based on the </a:t>
            </a:r>
            <a:r>
              <a:rPr lang="en-US" dirty="0" err="1"/>
              <a:t>stata</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a:t>
            </a:r>
            <a:r>
              <a:rPr lang="en-US" b="1" dirty="0"/>
              <a:t>Overview of Algorithms</a:t>
            </a:r>
            <a:r>
              <a:rPr lang="en-US" dirty="0"/>
              <a:t>: We explored several reinforcement learning algorithms:</a:t>
            </a:r>
          </a:p>
          <a:p>
            <a:r>
              <a:rPr lang="en-US" dirty="0"/>
              <a:t>   - </a:t>
            </a:r>
            <a:r>
              <a:rPr lang="en-US" i="1" dirty="0"/>
              <a:t>Q-Learning</a:t>
            </a:r>
            <a:r>
              <a:rPr lang="en-US" dirty="0"/>
              <a:t>: An off-policy method where the agent learns the optimal actions by updating Q-values for state-action pairs.</a:t>
            </a:r>
          </a:p>
          <a:p>
            <a:r>
              <a:rPr lang="en-US" dirty="0"/>
              <a:t>   - </a:t>
            </a:r>
            <a:r>
              <a:rPr lang="en-US" i="1" dirty="0"/>
              <a:t>SARSA</a:t>
            </a:r>
            <a:r>
              <a:rPr lang="en-US" dirty="0"/>
              <a:t>: An on-policy method where the Q-value is updated based on the agent's actions, reflecting what the agent actually learns.</a:t>
            </a:r>
          </a:p>
          <a:p>
            <a:r>
              <a:rPr lang="en-US" dirty="0"/>
              <a:t>   - </a:t>
            </a:r>
            <a:r>
              <a:rPr lang="en-US" i="1" dirty="0"/>
              <a:t>Monte Carlo Methods</a:t>
            </a:r>
            <a:r>
              <a:rPr lang="en-US" dirty="0"/>
              <a:t>: These rely on complete playthroughs of the game to estimate the Q-values by averaging the accumulated rewards.</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let's dive into our methodology”.</a:t>
            </a:r>
          </a:p>
          <a:p>
            <a:r>
              <a:rPr lang="en-US" dirty="0"/>
              <a:t>3.1 </a:t>
            </a:r>
            <a:r>
              <a:rPr lang="en-US" b="1" dirty="0"/>
              <a:t>Problem Definition</a:t>
            </a:r>
            <a:r>
              <a:rPr lang="en-US" dirty="0"/>
              <a:t>:</a:t>
            </a:r>
          </a:p>
          <a:p>
            <a:r>
              <a:rPr lang="en-US" dirty="0"/>
              <a:t>The main task was to train an agent to play Flappy Bird without human intervention. The key elements include:</a:t>
            </a:r>
          </a:p>
          <a:p>
            <a:r>
              <a:rPr lang="en-US" dirty="0"/>
              <a:t>   - </a:t>
            </a:r>
            <a:r>
              <a:rPr lang="en-US" i="1" dirty="0"/>
              <a:t>State</a:t>
            </a:r>
            <a:r>
              <a:rPr lang="en-US" dirty="0"/>
              <a:t>: The game provides information such as the bird's position, speed, and the distance to the next obstacle.</a:t>
            </a:r>
          </a:p>
          <a:p>
            <a:r>
              <a:rPr lang="en-US" dirty="0"/>
              <a:t>   - </a:t>
            </a:r>
            <a:r>
              <a:rPr lang="en-US" i="1" dirty="0"/>
              <a:t>Action</a:t>
            </a:r>
            <a:r>
              <a:rPr lang="en-US" dirty="0"/>
              <a:t>: The agent’s choices are to make the bird jump or let it fall.</a:t>
            </a:r>
          </a:p>
          <a:p>
            <a:r>
              <a:rPr lang="en-US" dirty="0"/>
              <a:t>   - </a:t>
            </a:r>
            <a:r>
              <a:rPr lang="en-US" i="1" dirty="0"/>
              <a:t>Reward</a:t>
            </a:r>
            <a:r>
              <a:rPr lang="en-US" dirty="0"/>
              <a:t>: If the bird survives, it earns points. If it crashes, the game ends.</a:t>
            </a:r>
          </a:p>
          <a:p>
            <a:r>
              <a:rPr lang="en-US" dirty="0"/>
              <a:t>3.2 </a:t>
            </a:r>
            <a:r>
              <a:rPr lang="en-US" b="1" dirty="0"/>
              <a:t>Algorithm Selection</a:t>
            </a:r>
            <a:r>
              <a:rPr lang="en-US" dirty="0"/>
              <a:t>:</a:t>
            </a:r>
          </a:p>
          <a:p>
            <a:r>
              <a:rPr lang="en-US" dirty="0"/>
              <a:t>We chose algorithms based on criteria such as ease of implementation, learning speed, and how well they generalize to unseen scenarios. The selected methods were Q-learning, SARSA, and Monte Carlo.</a:t>
            </a:r>
          </a:p>
          <a:p>
            <a:r>
              <a:rPr lang="en-US" dirty="0"/>
              <a:t>3.3 </a:t>
            </a:r>
            <a:r>
              <a:rPr lang="en-US" b="1" dirty="0"/>
              <a:t>Implementation</a:t>
            </a:r>
            <a:r>
              <a:rPr lang="en-US" dirty="0"/>
              <a:t>: Our approach involved setting up a simulated game environment, applying the selected algorithms, and training the agent. Afterward, we evaluated and compared the performance of each algorithm.</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we set up the experiments”.</a:t>
            </a:r>
          </a:p>
          <a:p>
            <a:r>
              <a:rPr lang="en-US" dirty="0"/>
              <a:t>4.1 </a:t>
            </a:r>
            <a:r>
              <a:rPr lang="en-US" b="1" dirty="0"/>
              <a:t>Environment Setup</a:t>
            </a:r>
            <a:r>
              <a:rPr lang="en-US" dirty="0"/>
              <a:t>: We configured a simulated Flappy Bird game environment to provide the necessary inputs and rewards. The environment could adjust the frame rate and difficulty to test the agent's adaptability.</a:t>
            </a:r>
          </a:p>
          <a:p>
            <a:r>
              <a:rPr lang="en-US" dirty="0"/>
              <a:t>4.2 </a:t>
            </a:r>
            <a:r>
              <a:rPr lang="en-US" b="1" dirty="0"/>
              <a:t>Data</a:t>
            </a:r>
            <a:r>
              <a:rPr lang="en-US" dirty="0"/>
              <a:t>: During the training process, we collected state-action-reward data. This allowed us to update the agent's models and analyze its performance across different game sessions.</a:t>
            </a:r>
          </a:p>
          <a:p>
            <a:r>
              <a:rPr lang="en-US" dirty="0"/>
              <a:t>4.3 </a:t>
            </a:r>
            <a:r>
              <a:rPr lang="en-US" b="1" dirty="0"/>
              <a:t>Hyperparameter Tuning</a:t>
            </a:r>
            <a:r>
              <a:rPr lang="en-US" dirty="0"/>
              <a:t>: Finally, we adjusted key parameters such as the learning rate, discount factor, and exploration rate (epsilon) to optimize the agent's performance. Proper tuning was crucial for the agent to learn effectively and maximize its score.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conclusion, our study demonstrated that reinforcement learning algorithms can effectively teach an agent to play Flappy Bird by making real-time decisions. </a:t>
            </a:r>
          </a:p>
          <a:p>
            <a:pPr marL="0" indent="0">
              <a:buFontTx/>
              <a:buNone/>
            </a:pPr>
            <a:r>
              <a:rPr lang="en-US" dirty="0"/>
              <a:t>- We found differences in performance between Q-learning, SARSA, and Monte Carlo methods, which highlighted the strengths and limitations of each approach. </a:t>
            </a:r>
          </a:p>
          <a:p>
            <a:pPr marL="0" indent="0">
              <a:buFontTx/>
              <a:buNone/>
            </a:pPr>
            <a:r>
              <a:rPr lang="en-US" dirty="0"/>
              <a:t>- Moving forward, future work could involve testing more complex algorithms, refining hyperparameters, or applying similar methods to other games or real-world problems.</a:t>
            </a:r>
          </a:p>
          <a:p>
            <a:r>
              <a:rPr lang="en-US" dirty="0"/>
              <a:t>Thank you for your attention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6367462" y="1933813"/>
            <a:ext cx="7381875" cy="2895362"/>
          </a:xfrm>
          <a:prstGeom prst="rect">
            <a:avLst/>
          </a:prstGeom>
          <a:noFill/>
          <a:ln/>
        </p:spPr>
        <p:txBody>
          <a:bodyPr wrap="square" lIns="0" tIns="0" rIns="0" bIns="0" rtlCol="0" anchor="t"/>
          <a:lstStyle/>
          <a:p>
            <a:pPr marL="0" indent="0">
              <a:lnSpc>
                <a:spcPts val="7550"/>
              </a:lnSpc>
              <a:buNone/>
            </a:pPr>
            <a:r>
              <a:rPr lang="en-US" sz="6050" dirty="0">
                <a:solidFill>
                  <a:srgbClr val="C6BFEE"/>
                </a:solidFill>
                <a:latin typeface="Prompt Medium" pitchFamily="34" charset="0"/>
                <a:ea typeface="Prompt Medium" pitchFamily="34" charset="-122"/>
                <a:cs typeface="Prompt Medium" pitchFamily="34" charset="-120"/>
              </a:rPr>
              <a:t>Reinforcement Learning for Flappy Bird</a:t>
            </a:r>
            <a:endParaRPr lang="en-US" sz="6050" dirty="0"/>
          </a:p>
        </p:txBody>
      </p:sp>
      <p:sp>
        <p:nvSpPr>
          <p:cNvPr id="4" name="Text 1"/>
          <p:cNvSpPr/>
          <p:nvPr/>
        </p:nvSpPr>
        <p:spPr>
          <a:xfrm>
            <a:off x="6367462" y="5206722"/>
            <a:ext cx="73818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RL algorithms teach AI to play Flappy Bird game.</a:t>
            </a:r>
            <a:endParaRPr lang="en-US" sz="1950" dirty="0"/>
          </a:p>
        </p:txBody>
      </p:sp>
      <p:sp>
        <p:nvSpPr>
          <p:cNvPr id="5" name="Text 2"/>
          <p:cNvSpPr/>
          <p:nvPr/>
        </p:nvSpPr>
        <p:spPr>
          <a:xfrm>
            <a:off x="6367462" y="5892760"/>
            <a:ext cx="7381875"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Compares Q-learning, SARSA, and Monte Carlo methods.</a:t>
            </a:r>
          </a:p>
          <a:p>
            <a:pPr marL="0" indent="0">
              <a:lnSpc>
                <a:spcPts val="3150"/>
              </a:lnSpc>
              <a:buNone/>
            </a:pPr>
            <a:endParaRPr lang="en-US" sz="1950" dirty="0">
              <a:solidFill>
                <a:srgbClr val="DAD8E9"/>
              </a:solidFill>
              <a:latin typeface="Mukta Light" pitchFamily="34" charset="0"/>
              <a:cs typeface="Mukta Light" pitchFamily="34" charset="-120"/>
            </a:endParaRPr>
          </a:p>
          <a:p>
            <a:pPr marL="0" indent="0">
              <a:lnSpc>
                <a:spcPts val="3150"/>
              </a:lnSpc>
              <a:buNone/>
            </a:pPr>
            <a:r>
              <a:rPr lang="en-US" sz="1950" i="1" dirty="0">
                <a:solidFill>
                  <a:srgbClr val="DAD8E9"/>
                </a:solidFill>
                <a:latin typeface="Mukta Light" pitchFamily="34" charset="0"/>
                <a:cs typeface="Mukta Light" pitchFamily="34" charset="-120"/>
              </a:rPr>
              <a:t>Nguyen Huong Giang – 22011105</a:t>
            </a:r>
          </a:p>
          <a:p>
            <a:pPr marL="0" indent="0">
              <a:lnSpc>
                <a:spcPts val="3150"/>
              </a:lnSpc>
              <a:buNone/>
            </a:pPr>
            <a:r>
              <a:rPr lang="en-US" sz="1950" i="1" dirty="0">
                <a:solidFill>
                  <a:srgbClr val="DAD8E9"/>
                </a:solidFill>
                <a:latin typeface="Mukta Light" pitchFamily="34" charset="0"/>
                <a:cs typeface="Mukta Light" pitchFamily="34" charset="-120"/>
              </a:rPr>
              <a:t>22011105@st.phenikaa-uni.edu.vn</a:t>
            </a:r>
            <a:endParaRPr lang="en-US" sz="1950" i="1" dirty="0"/>
          </a:p>
        </p:txBody>
      </p:sp>
      <p:pic>
        <p:nvPicPr>
          <p:cNvPr id="7" name="Image 0" descr="preencoded.png">
            <a:extLst>
              <a:ext uri="{FF2B5EF4-FFF2-40B4-BE49-F238E27FC236}">
                <a16:creationId xmlns:a16="http://schemas.microsoft.com/office/drawing/2014/main" id="{5090B045-A4DE-EE5A-6FF3-8CB40EC1486C}"/>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806"/>
    </mc:Choice>
    <mc:Fallback xmlns="">
      <p:transition spd="slow" advTm="3480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987019" y="164444"/>
            <a:ext cx="7381875" cy="1398508"/>
          </a:xfrm>
          <a:prstGeom prst="rect">
            <a:avLst/>
          </a:prstGeom>
          <a:noFill/>
          <a:ln/>
        </p:spPr>
        <p:txBody>
          <a:bodyPr wrap="square" lIns="0" tIns="0" rIns="0" bIns="0" rtlCol="0" anchor="t"/>
          <a:lstStyle/>
          <a:p>
            <a:pPr marL="0" indent="0">
              <a:lnSpc>
                <a:spcPts val="5500"/>
              </a:lnSpc>
              <a:buNone/>
            </a:pPr>
            <a:r>
              <a:rPr lang="en-US" sz="4400" dirty="0">
                <a:solidFill>
                  <a:schemeClr val="bg1"/>
                </a:solidFill>
              </a:rPr>
              <a:t>INTRODUCTION</a:t>
            </a:r>
          </a:p>
        </p:txBody>
      </p:sp>
      <p:sp>
        <p:nvSpPr>
          <p:cNvPr id="4" name="Shape 1"/>
          <p:cNvSpPr/>
          <p:nvPr/>
        </p:nvSpPr>
        <p:spPr>
          <a:xfrm>
            <a:off x="5643741" y="1135704"/>
            <a:ext cx="566380" cy="566380"/>
          </a:xfrm>
          <a:prstGeom prst="roundRect">
            <a:avLst>
              <a:gd name="adj" fmla="val 18670"/>
            </a:avLst>
          </a:prstGeom>
          <a:solidFill>
            <a:srgbClr val="542C49"/>
          </a:solidFill>
          <a:ln w="15240">
            <a:solidFill>
              <a:srgbClr val="6D4562"/>
            </a:solidFill>
            <a:prstDash val="solid"/>
          </a:ln>
        </p:spPr>
        <p:txBody>
          <a:bodyPr/>
          <a:lstStyle/>
          <a:p>
            <a:endParaRPr lang="en-US"/>
          </a:p>
        </p:txBody>
      </p:sp>
      <p:sp>
        <p:nvSpPr>
          <p:cNvPr id="5" name="Text 2"/>
          <p:cNvSpPr/>
          <p:nvPr/>
        </p:nvSpPr>
        <p:spPr>
          <a:xfrm>
            <a:off x="5864126" y="1251076"/>
            <a:ext cx="125611"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1</a:t>
            </a:r>
            <a:endParaRPr lang="en-US" sz="2600" dirty="0"/>
          </a:p>
        </p:txBody>
      </p:sp>
      <p:sp>
        <p:nvSpPr>
          <p:cNvPr id="6" name="Text 3"/>
          <p:cNvSpPr/>
          <p:nvPr/>
        </p:nvSpPr>
        <p:spPr>
          <a:xfrm>
            <a:off x="6461819" y="1098661"/>
            <a:ext cx="2747010"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Overview</a:t>
            </a:r>
            <a:endParaRPr lang="en-US" sz="2200" dirty="0"/>
          </a:p>
        </p:txBody>
      </p:sp>
      <p:sp>
        <p:nvSpPr>
          <p:cNvPr id="7" name="Text 4"/>
          <p:cNvSpPr/>
          <p:nvPr/>
        </p:nvSpPr>
        <p:spPr>
          <a:xfrm>
            <a:off x="6461818" y="1552431"/>
            <a:ext cx="7711381"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cs typeface="Mukta Light" pitchFamily="34" charset="-120"/>
              </a:rPr>
              <a:t>Flappy Bird is a game where the player taps to control a bird, navigating through pipes without hitting them. </a:t>
            </a:r>
          </a:p>
        </p:txBody>
      </p:sp>
      <p:sp>
        <p:nvSpPr>
          <p:cNvPr id="8" name="Shape 5"/>
          <p:cNvSpPr/>
          <p:nvPr/>
        </p:nvSpPr>
        <p:spPr>
          <a:xfrm>
            <a:off x="5643739" y="3157643"/>
            <a:ext cx="566380" cy="566380"/>
          </a:xfrm>
          <a:prstGeom prst="roundRect">
            <a:avLst>
              <a:gd name="adj" fmla="val 18670"/>
            </a:avLst>
          </a:prstGeom>
          <a:solidFill>
            <a:srgbClr val="542C49"/>
          </a:solidFill>
          <a:ln w="15240">
            <a:solidFill>
              <a:srgbClr val="6D4562"/>
            </a:solidFill>
            <a:prstDash val="solid"/>
          </a:ln>
        </p:spPr>
        <p:txBody>
          <a:bodyPr/>
          <a:lstStyle/>
          <a:p>
            <a:endParaRPr lang="en-US"/>
          </a:p>
        </p:txBody>
      </p:sp>
      <p:sp>
        <p:nvSpPr>
          <p:cNvPr id="9" name="Text 6"/>
          <p:cNvSpPr/>
          <p:nvPr/>
        </p:nvSpPr>
        <p:spPr>
          <a:xfrm>
            <a:off x="5828643" y="3273015"/>
            <a:ext cx="196453"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2</a:t>
            </a:r>
            <a:endParaRPr lang="en-US" sz="2600" dirty="0"/>
          </a:p>
        </p:txBody>
      </p:sp>
      <p:sp>
        <p:nvSpPr>
          <p:cNvPr id="10" name="Text 7"/>
          <p:cNvSpPr/>
          <p:nvPr/>
        </p:nvSpPr>
        <p:spPr>
          <a:xfrm>
            <a:off x="6461818" y="3157643"/>
            <a:ext cx="2747010"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Problem Description</a:t>
            </a:r>
            <a:endParaRPr lang="en-US" sz="2200" dirty="0"/>
          </a:p>
        </p:txBody>
      </p:sp>
      <p:sp>
        <p:nvSpPr>
          <p:cNvPr id="11" name="Text 8"/>
          <p:cNvSpPr/>
          <p:nvPr/>
        </p:nvSpPr>
        <p:spPr>
          <a:xfrm>
            <a:off x="6461818" y="3658301"/>
            <a:ext cx="7711380" cy="805815"/>
          </a:xfrm>
          <a:prstGeom prst="rect">
            <a:avLst/>
          </a:prstGeom>
          <a:noFill/>
          <a:ln/>
        </p:spPr>
        <p:txBody>
          <a:bodyPr wrap="squar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The challenge is to train an agent to play Flappy Bird autonomously. The agent must learn to make real-time decisions based on the bird's position, speed, and distance to obstacles, aiming to maximize the score.</a:t>
            </a:r>
            <a:endParaRPr lang="en-US" sz="1950" dirty="0"/>
          </a:p>
        </p:txBody>
      </p:sp>
      <p:sp>
        <p:nvSpPr>
          <p:cNvPr id="12" name="Shape 9"/>
          <p:cNvSpPr/>
          <p:nvPr/>
        </p:nvSpPr>
        <p:spPr>
          <a:xfrm>
            <a:off x="5643741" y="5712144"/>
            <a:ext cx="566380" cy="566380"/>
          </a:xfrm>
          <a:prstGeom prst="roundRect">
            <a:avLst>
              <a:gd name="adj" fmla="val 18670"/>
            </a:avLst>
          </a:prstGeom>
          <a:solidFill>
            <a:srgbClr val="542C49"/>
          </a:solidFill>
          <a:ln w="15240">
            <a:solidFill>
              <a:srgbClr val="6D4562"/>
            </a:solidFill>
            <a:prstDash val="solid"/>
          </a:ln>
        </p:spPr>
        <p:txBody>
          <a:bodyPr/>
          <a:lstStyle/>
          <a:p>
            <a:endParaRPr lang="en-US"/>
          </a:p>
        </p:txBody>
      </p:sp>
      <p:sp>
        <p:nvSpPr>
          <p:cNvPr id="13" name="Text 10"/>
          <p:cNvSpPr/>
          <p:nvPr/>
        </p:nvSpPr>
        <p:spPr>
          <a:xfrm>
            <a:off x="5829479" y="5827515"/>
            <a:ext cx="194786" cy="335637"/>
          </a:xfrm>
          <a:prstGeom prst="rect">
            <a:avLst/>
          </a:prstGeom>
          <a:noFill/>
          <a:ln/>
        </p:spPr>
        <p:txBody>
          <a:bodyPr wrap="none" lIns="0" tIns="0" rIns="0" bIns="0" rtlCol="0" anchor="t"/>
          <a:lstStyle/>
          <a:p>
            <a:pPr marL="0" indent="0" algn="ctr">
              <a:lnSpc>
                <a:spcPts val="2600"/>
              </a:lnSpc>
              <a:buNone/>
            </a:pPr>
            <a:r>
              <a:rPr lang="en-US" sz="2600" dirty="0">
                <a:solidFill>
                  <a:srgbClr val="DAD8E9"/>
                </a:solidFill>
                <a:latin typeface="Prompt Medium" pitchFamily="34" charset="0"/>
                <a:ea typeface="Prompt Medium" pitchFamily="34" charset="-122"/>
                <a:cs typeface="Prompt Medium" pitchFamily="34" charset="-120"/>
              </a:rPr>
              <a:t>3</a:t>
            </a:r>
            <a:endParaRPr lang="en-US" sz="2600" dirty="0"/>
          </a:p>
        </p:txBody>
      </p:sp>
      <p:sp>
        <p:nvSpPr>
          <p:cNvPr id="14" name="Text 11"/>
          <p:cNvSpPr/>
          <p:nvPr/>
        </p:nvSpPr>
        <p:spPr>
          <a:xfrm>
            <a:off x="6461820" y="5712144"/>
            <a:ext cx="2797373" cy="349687"/>
          </a:xfrm>
          <a:prstGeom prst="rect">
            <a:avLst/>
          </a:prstGeom>
          <a:noFill/>
          <a:ln/>
        </p:spPr>
        <p:txBody>
          <a:bodyPr wrap="none" lIns="0" tIns="0" rIns="0" bIns="0" rtlCol="0" anchor="t"/>
          <a:lstStyle/>
          <a:p>
            <a:pPr marL="0" indent="0">
              <a:lnSpc>
                <a:spcPts val="2750"/>
              </a:lnSpc>
              <a:buNone/>
            </a:pPr>
            <a:r>
              <a:rPr lang="en-US" sz="2200" dirty="0">
                <a:solidFill>
                  <a:srgbClr val="DAD8E9"/>
                </a:solidFill>
                <a:latin typeface="Prompt Medium" pitchFamily="34" charset="0"/>
                <a:ea typeface="Prompt Medium" pitchFamily="34" charset="-122"/>
                <a:cs typeface="Prompt Medium" pitchFamily="34" charset="-120"/>
              </a:rPr>
              <a:t>Objective</a:t>
            </a:r>
            <a:endParaRPr lang="en-US" sz="2200" dirty="0"/>
          </a:p>
        </p:txBody>
      </p:sp>
      <p:sp>
        <p:nvSpPr>
          <p:cNvPr id="15" name="Text 12"/>
          <p:cNvSpPr/>
          <p:nvPr/>
        </p:nvSpPr>
        <p:spPr>
          <a:xfrm>
            <a:off x="6461820" y="6212801"/>
            <a:ext cx="6437057" cy="402908"/>
          </a:xfrm>
          <a:prstGeom prst="rect">
            <a:avLst/>
          </a:prstGeom>
          <a:noFill/>
          <a:ln/>
        </p:spPr>
        <p:txBody>
          <a:bodyPr wrap="none" lIns="0" tIns="0" rIns="0" bIns="0" rtlCol="0" anchor="t"/>
          <a:lstStyle/>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This report compares various reinforcement learning algorithms, including </a:t>
            </a:r>
          </a:p>
          <a:p>
            <a:pPr marL="0" indent="0">
              <a:lnSpc>
                <a:spcPts val="3150"/>
              </a:lnSpc>
              <a:buNone/>
            </a:pPr>
            <a:r>
              <a:rPr lang="en-US" sz="1950" dirty="0">
                <a:solidFill>
                  <a:srgbClr val="DAD8E9"/>
                </a:solidFill>
                <a:latin typeface="Mukta Light" pitchFamily="34" charset="0"/>
                <a:ea typeface="Mukta Light" pitchFamily="34" charset="-122"/>
                <a:cs typeface="Mukta Light" pitchFamily="34" charset="-120"/>
              </a:rPr>
              <a:t>Q-learning, SARSA, Monte Carlo methods.</a:t>
            </a:r>
            <a:endParaRPr lang="en-US" sz="1950" dirty="0"/>
          </a:p>
        </p:txBody>
      </p:sp>
      <p:pic>
        <p:nvPicPr>
          <p:cNvPr id="16" name="Image 0" descr="preencoded.png">
            <a:extLst>
              <a:ext uri="{FF2B5EF4-FFF2-40B4-BE49-F238E27FC236}">
                <a16:creationId xmlns:a16="http://schemas.microsoft.com/office/drawing/2014/main" id="{00D80BC3-8BC1-02C5-3F0F-F95FEF71BC7D}"/>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960"/>
    </mc:Choice>
    <mc:Fallback xmlns="">
      <p:transition spd="slow" advTm="6796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9619" y="899279"/>
            <a:ext cx="7268289" cy="602813"/>
          </a:xfrm>
          <a:prstGeom prst="rect">
            <a:avLst/>
          </a:prstGeom>
          <a:noFill/>
          <a:ln/>
        </p:spPr>
        <p:txBody>
          <a:bodyPr wrap="none" lIns="0" tIns="0" rIns="0" bIns="0" rtlCol="0" anchor="t"/>
          <a:lstStyle/>
          <a:p>
            <a:pPr marL="0" indent="0">
              <a:lnSpc>
                <a:spcPts val="4700"/>
              </a:lnSpc>
              <a:buNone/>
            </a:pPr>
            <a:r>
              <a:rPr lang="en-US" sz="3750" dirty="0">
                <a:solidFill>
                  <a:srgbClr val="C6BFEE"/>
                </a:solidFill>
                <a:latin typeface="Prompt Medium" pitchFamily="34" charset="0"/>
                <a:ea typeface="Prompt Medium" pitchFamily="34" charset="-122"/>
                <a:cs typeface="Prompt Medium" pitchFamily="34" charset="-120"/>
              </a:rPr>
              <a:t>Reinforcement Learning Basics</a:t>
            </a:r>
            <a:endParaRPr lang="en-US" sz="3750" dirty="0"/>
          </a:p>
        </p:txBody>
      </p:sp>
      <p:sp>
        <p:nvSpPr>
          <p:cNvPr id="4" name="Shape 1"/>
          <p:cNvSpPr/>
          <p:nvPr/>
        </p:nvSpPr>
        <p:spPr>
          <a:xfrm>
            <a:off x="1069896" y="1827609"/>
            <a:ext cx="30480" cy="5502712"/>
          </a:xfrm>
          <a:prstGeom prst="roundRect">
            <a:avLst>
              <a:gd name="adj" fmla="val 299086"/>
            </a:avLst>
          </a:prstGeom>
          <a:solidFill>
            <a:srgbClr val="6D4562"/>
          </a:solidFill>
          <a:ln/>
        </p:spPr>
        <p:txBody>
          <a:bodyPr/>
          <a:lstStyle/>
          <a:p>
            <a:endParaRPr lang="en-US"/>
          </a:p>
        </p:txBody>
      </p:sp>
      <p:sp>
        <p:nvSpPr>
          <p:cNvPr id="5" name="Shape 2"/>
          <p:cNvSpPr/>
          <p:nvPr/>
        </p:nvSpPr>
        <p:spPr>
          <a:xfrm>
            <a:off x="1298793" y="2300526"/>
            <a:ext cx="759619" cy="30480"/>
          </a:xfrm>
          <a:prstGeom prst="roundRect">
            <a:avLst>
              <a:gd name="adj" fmla="val 299086"/>
            </a:avLst>
          </a:prstGeom>
          <a:solidFill>
            <a:srgbClr val="6D4562"/>
          </a:solidFill>
          <a:ln/>
        </p:spPr>
        <p:txBody>
          <a:bodyPr/>
          <a:lstStyle/>
          <a:p>
            <a:endParaRPr lang="en-US"/>
          </a:p>
        </p:txBody>
      </p:sp>
      <p:sp>
        <p:nvSpPr>
          <p:cNvPr id="6" name="Shape 3"/>
          <p:cNvSpPr/>
          <p:nvPr/>
        </p:nvSpPr>
        <p:spPr>
          <a:xfrm>
            <a:off x="840998" y="2071688"/>
            <a:ext cx="488275" cy="4882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7" name="Text 4"/>
          <p:cNvSpPr/>
          <p:nvPr/>
        </p:nvSpPr>
        <p:spPr>
          <a:xfrm>
            <a:off x="1031022" y="2171105"/>
            <a:ext cx="108228" cy="289441"/>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Medium" pitchFamily="34" charset="0"/>
                <a:ea typeface="Prompt Medium" pitchFamily="34" charset="-122"/>
                <a:cs typeface="Prompt Medium" pitchFamily="34" charset="-120"/>
              </a:rPr>
              <a:t>1</a:t>
            </a:r>
            <a:endParaRPr lang="en-US" sz="2250" dirty="0"/>
          </a:p>
        </p:txBody>
      </p:sp>
      <p:sp>
        <p:nvSpPr>
          <p:cNvPr id="8" name="Text 5"/>
          <p:cNvSpPr/>
          <p:nvPr/>
        </p:nvSpPr>
        <p:spPr>
          <a:xfrm>
            <a:off x="2278856" y="2044660"/>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Medium" pitchFamily="34" charset="0"/>
                <a:ea typeface="Prompt Medium" pitchFamily="34" charset="-122"/>
                <a:cs typeface="Prompt Medium" pitchFamily="34" charset="-120"/>
              </a:rPr>
              <a:t>State</a:t>
            </a:r>
            <a:endParaRPr lang="en-US" sz="1850" dirty="0"/>
          </a:p>
        </p:txBody>
      </p:sp>
      <p:sp>
        <p:nvSpPr>
          <p:cNvPr id="9" name="Text 6"/>
          <p:cNvSpPr/>
          <p:nvPr/>
        </p:nvSpPr>
        <p:spPr>
          <a:xfrm>
            <a:off x="2278856" y="2476262"/>
            <a:ext cx="6105525" cy="347186"/>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Bird position, velocity, distance to pipes.</a:t>
            </a:r>
            <a:endParaRPr lang="en-US" sz="1700" dirty="0"/>
          </a:p>
        </p:txBody>
      </p:sp>
      <p:sp>
        <p:nvSpPr>
          <p:cNvPr id="10" name="Shape 7"/>
          <p:cNvSpPr/>
          <p:nvPr/>
        </p:nvSpPr>
        <p:spPr>
          <a:xfrm>
            <a:off x="1298793" y="3730466"/>
            <a:ext cx="759619" cy="30480"/>
          </a:xfrm>
          <a:prstGeom prst="roundRect">
            <a:avLst>
              <a:gd name="adj" fmla="val 299086"/>
            </a:avLst>
          </a:prstGeom>
          <a:solidFill>
            <a:srgbClr val="6D4562"/>
          </a:solidFill>
          <a:ln/>
        </p:spPr>
        <p:txBody>
          <a:bodyPr/>
          <a:lstStyle/>
          <a:p>
            <a:endParaRPr lang="en-US"/>
          </a:p>
        </p:txBody>
      </p:sp>
      <p:sp>
        <p:nvSpPr>
          <p:cNvPr id="11" name="Shape 8"/>
          <p:cNvSpPr/>
          <p:nvPr/>
        </p:nvSpPr>
        <p:spPr>
          <a:xfrm>
            <a:off x="840998" y="3501628"/>
            <a:ext cx="488275" cy="4882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2" name="Text 9"/>
          <p:cNvSpPr/>
          <p:nvPr/>
        </p:nvSpPr>
        <p:spPr>
          <a:xfrm>
            <a:off x="1000423" y="3601045"/>
            <a:ext cx="169307" cy="289441"/>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Medium" pitchFamily="34" charset="0"/>
                <a:ea typeface="Prompt Medium" pitchFamily="34" charset="-122"/>
                <a:cs typeface="Prompt Medium" pitchFamily="34" charset="-120"/>
              </a:rPr>
              <a:t>2</a:t>
            </a:r>
            <a:endParaRPr lang="en-US" sz="2250" dirty="0"/>
          </a:p>
        </p:txBody>
      </p:sp>
      <p:sp>
        <p:nvSpPr>
          <p:cNvPr id="13" name="Text 10"/>
          <p:cNvSpPr/>
          <p:nvPr/>
        </p:nvSpPr>
        <p:spPr>
          <a:xfrm>
            <a:off x="2278856" y="3474601"/>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Medium" pitchFamily="34" charset="0"/>
                <a:ea typeface="Prompt Medium" pitchFamily="34" charset="-122"/>
                <a:cs typeface="Prompt Medium" pitchFamily="34" charset="-120"/>
              </a:rPr>
              <a:t>Action</a:t>
            </a:r>
            <a:endParaRPr lang="en-US" sz="1850" dirty="0"/>
          </a:p>
        </p:txBody>
      </p:sp>
      <p:sp>
        <p:nvSpPr>
          <p:cNvPr id="14" name="Text 11"/>
          <p:cNvSpPr/>
          <p:nvPr/>
        </p:nvSpPr>
        <p:spPr>
          <a:xfrm>
            <a:off x="2278856" y="3906203"/>
            <a:ext cx="6105525" cy="347186"/>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ea typeface="Mukta Light" pitchFamily="34" charset="-122"/>
                <a:cs typeface="Mukta Light" pitchFamily="34" charset="-120"/>
              </a:rPr>
              <a:t>Jump or do nothing.</a:t>
            </a:r>
            <a:endParaRPr lang="en-US" sz="1700" dirty="0"/>
          </a:p>
        </p:txBody>
      </p:sp>
      <p:sp>
        <p:nvSpPr>
          <p:cNvPr id="15" name="Shape 12"/>
          <p:cNvSpPr/>
          <p:nvPr/>
        </p:nvSpPr>
        <p:spPr>
          <a:xfrm>
            <a:off x="1298793" y="5160407"/>
            <a:ext cx="759619" cy="30480"/>
          </a:xfrm>
          <a:prstGeom prst="roundRect">
            <a:avLst>
              <a:gd name="adj" fmla="val 299086"/>
            </a:avLst>
          </a:prstGeom>
          <a:solidFill>
            <a:srgbClr val="6D4562"/>
          </a:solidFill>
          <a:ln/>
        </p:spPr>
        <p:txBody>
          <a:bodyPr/>
          <a:lstStyle/>
          <a:p>
            <a:endParaRPr lang="en-US"/>
          </a:p>
        </p:txBody>
      </p:sp>
      <p:sp>
        <p:nvSpPr>
          <p:cNvPr id="16" name="Shape 13"/>
          <p:cNvSpPr/>
          <p:nvPr/>
        </p:nvSpPr>
        <p:spPr>
          <a:xfrm>
            <a:off x="840998" y="4931569"/>
            <a:ext cx="488275" cy="4882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17" name="Text 14"/>
          <p:cNvSpPr/>
          <p:nvPr/>
        </p:nvSpPr>
        <p:spPr>
          <a:xfrm>
            <a:off x="1001137" y="5030986"/>
            <a:ext cx="167878" cy="289441"/>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Medium" pitchFamily="34" charset="0"/>
                <a:ea typeface="Prompt Medium" pitchFamily="34" charset="-122"/>
                <a:cs typeface="Prompt Medium" pitchFamily="34" charset="-120"/>
              </a:rPr>
              <a:t>3</a:t>
            </a:r>
            <a:endParaRPr lang="en-US" sz="2250" dirty="0"/>
          </a:p>
        </p:txBody>
      </p:sp>
      <p:sp>
        <p:nvSpPr>
          <p:cNvPr id="18" name="Text 15"/>
          <p:cNvSpPr/>
          <p:nvPr/>
        </p:nvSpPr>
        <p:spPr>
          <a:xfrm>
            <a:off x="2278856" y="4904542"/>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Medium" pitchFamily="34" charset="0"/>
                <a:ea typeface="Prompt Medium" pitchFamily="34" charset="-122"/>
                <a:cs typeface="Prompt Medium" pitchFamily="34" charset="-120"/>
              </a:rPr>
              <a:t>Reward</a:t>
            </a:r>
            <a:endParaRPr lang="en-US" sz="1850" dirty="0"/>
          </a:p>
        </p:txBody>
      </p:sp>
      <p:sp>
        <p:nvSpPr>
          <p:cNvPr id="19" name="Text 16"/>
          <p:cNvSpPr/>
          <p:nvPr/>
        </p:nvSpPr>
        <p:spPr>
          <a:xfrm>
            <a:off x="2278856" y="5336143"/>
            <a:ext cx="6105525" cy="347186"/>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The reward system gives the agent points for successfully </a:t>
            </a:r>
          </a:p>
          <a:p>
            <a:pPr marL="0" indent="0" algn="l">
              <a:lnSpc>
                <a:spcPts val="2700"/>
              </a:lnSpc>
              <a:buNone/>
            </a:pPr>
            <a:r>
              <a:rPr lang="en-US" sz="1700" dirty="0">
                <a:solidFill>
                  <a:srgbClr val="DAD8E9"/>
                </a:solidFill>
                <a:latin typeface="Mukta Light" pitchFamily="34" charset="0"/>
                <a:cs typeface="Mukta Light" pitchFamily="34" charset="-120"/>
              </a:rPr>
              <a:t>navigating through pipes.</a:t>
            </a:r>
            <a:r>
              <a:rPr lang="en-US" sz="1600" dirty="0"/>
              <a:t>.</a:t>
            </a:r>
            <a:endParaRPr lang="en-US" sz="1700" dirty="0"/>
          </a:p>
        </p:txBody>
      </p:sp>
      <p:sp>
        <p:nvSpPr>
          <p:cNvPr id="20" name="Shape 17"/>
          <p:cNvSpPr/>
          <p:nvPr/>
        </p:nvSpPr>
        <p:spPr>
          <a:xfrm>
            <a:off x="1298793" y="6590348"/>
            <a:ext cx="759619" cy="30480"/>
          </a:xfrm>
          <a:prstGeom prst="roundRect">
            <a:avLst>
              <a:gd name="adj" fmla="val 299086"/>
            </a:avLst>
          </a:prstGeom>
          <a:solidFill>
            <a:srgbClr val="6D4562"/>
          </a:solidFill>
          <a:ln/>
        </p:spPr>
        <p:txBody>
          <a:bodyPr/>
          <a:lstStyle/>
          <a:p>
            <a:endParaRPr lang="en-US"/>
          </a:p>
        </p:txBody>
      </p:sp>
      <p:sp>
        <p:nvSpPr>
          <p:cNvPr id="21" name="Shape 18"/>
          <p:cNvSpPr/>
          <p:nvPr/>
        </p:nvSpPr>
        <p:spPr>
          <a:xfrm>
            <a:off x="840998" y="6361509"/>
            <a:ext cx="488275" cy="488275"/>
          </a:xfrm>
          <a:prstGeom prst="roundRect">
            <a:avLst>
              <a:gd name="adj" fmla="val 18670"/>
            </a:avLst>
          </a:prstGeom>
          <a:solidFill>
            <a:srgbClr val="542C49"/>
          </a:solidFill>
          <a:ln w="7620">
            <a:solidFill>
              <a:srgbClr val="6D4562"/>
            </a:solidFill>
            <a:prstDash val="solid"/>
          </a:ln>
        </p:spPr>
        <p:txBody>
          <a:bodyPr/>
          <a:lstStyle/>
          <a:p>
            <a:endParaRPr lang="en-US"/>
          </a:p>
        </p:txBody>
      </p:sp>
      <p:sp>
        <p:nvSpPr>
          <p:cNvPr id="22" name="Text 19"/>
          <p:cNvSpPr/>
          <p:nvPr/>
        </p:nvSpPr>
        <p:spPr>
          <a:xfrm>
            <a:off x="996970" y="6460927"/>
            <a:ext cx="176212" cy="289441"/>
          </a:xfrm>
          <a:prstGeom prst="rect">
            <a:avLst/>
          </a:prstGeom>
          <a:noFill/>
          <a:ln/>
        </p:spPr>
        <p:txBody>
          <a:bodyPr wrap="none" lIns="0" tIns="0" rIns="0" bIns="0" rtlCol="0" anchor="t"/>
          <a:lstStyle/>
          <a:p>
            <a:pPr marL="0" indent="0" algn="ctr">
              <a:lnSpc>
                <a:spcPts val="2250"/>
              </a:lnSpc>
              <a:buNone/>
            </a:pPr>
            <a:r>
              <a:rPr lang="en-US" sz="2250" dirty="0">
                <a:solidFill>
                  <a:srgbClr val="DAD8E9"/>
                </a:solidFill>
                <a:latin typeface="Prompt Medium" pitchFamily="34" charset="0"/>
                <a:ea typeface="Prompt Medium" pitchFamily="34" charset="-122"/>
                <a:cs typeface="Prompt Medium" pitchFamily="34" charset="-120"/>
              </a:rPr>
              <a:t>4</a:t>
            </a:r>
            <a:endParaRPr lang="en-US" sz="2250" dirty="0"/>
          </a:p>
        </p:txBody>
      </p:sp>
      <p:sp>
        <p:nvSpPr>
          <p:cNvPr id="23" name="Text 20"/>
          <p:cNvSpPr/>
          <p:nvPr/>
        </p:nvSpPr>
        <p:spPr>
          <a:xfrm>
            <a:off x="2278856" y="6334482"/>
            <a:ext cx="2411611" cy="301466"/>
          </a:xfrm>
          <a:prstGeom prst="rect">
            <a:avLst/>
          </a:prstGeom>
          <a:noFill/>
          <a:ln/>
        </p:spPr>
        <p:txBody>
          <a:bodyPr wrap="none" lIns="0" tIns="0" rIns="0" bIns="0" rtlCol="0" anchor="t"/>
          <a:lstStyle/>
          <a:p>
            <a:pPr marL="0" indent="0" algn="l">
              <a:lnSpc>
                <a:spcPts val="2350"/>
              </a:lnSpc>
              <a:buNone/>
            </a:pPr>
            <a:r>
              <a:rPr lang="en-US" sz="1850" dirty="0">
                <a:solidFill>
                  <a:srgbClr val="DAD8E9"/>
                </a:solidFill>
                <a:latin typeface="Prompt Medium" pitchFamily="34" charset="0"/>
                <a:ea typeface="Prompt Medium" pitchFamily="34" charset="-122"/>
                <a:cs typeface="Prompt Medium" pitchFamily="34" charset="-120"/>
              </a:rPr>
              <a:t>Policy</a:t>
            </a:r>
            <a:endParaRPr lang="en-US" sz="1850" dirty="0"/>
          </a:p>
        </p:txBody>
      </p:sp>
      <p:sp>
        <p:nvSpPr>
          <p:cNvPr id="24" name="Text 21"/>
          <p:cNvSpPr/>
          <p:nvPr/>
        </p:nvSpPr>
        <p:spPr>
          <a:xfrm>
            <a:off x="2278856" y="6766084"/>
            <a:ext cx="6105525" cy="347186"/>
          </a:xfrm>
          <a:prstGeom prst="rect">
            <a:avLst/>
          </a:prstGeom>
          <a:noFill/>
          <a:ln/>
        </p:spPr>
        <p:txBody>
          <a:bodyPr wrap="none" lIns="0" tIns="0" rIns="0" bIns="0" rtlCol="0" anchor="t"/>
          <a:lstStyle/>
          <a:p>
            <a:pPr marL="0" indent="0" algn="l">
              <a:lnSpc>
                <a:spcPts val="2700"/>
              </a:lnSpc>
              <a:buNone/>
            </a:pPr>
            <a:r>
              <a:rPr lang="en-US" sz="1700" dirty="0">
                <a:solidFill>
                  <a:srgbClr val="DAD8E9"/>
                </a:solidFill>
                <a:latin typeface="Mukta Light" pitchFamily="34" charset="0"/>
                <a:cs typeface="Mukta Light" pitchFamily="34" charset="-120"/>
              </a:rPr>
              <a:t>The agent’s strategy for choosing actions based on the state.</a:t>
            </a:r>
          </a:p>
        </p:txBody>
      </p:sp>
    </p:spTree>
  </p:cSld>
  <p:clrMapOvr>
    <a:masterClrMapping/>
  </p:clrMapOvr>
  <mc:AlternateContent xmlns:mc="http://schemas.openxmlformats.org/markup-compatibility/2006" xmlns:p14="http://schemas.microsoft.com/office/powerpoint/2010/main">
    <mc:Choice Requires="p14">
      <p:transition spd="slow" p14:dur="2000" advTm="47478"/>
    </mc:Choice>
    <mc:Fallback xmlns="">
      <p:transition spd="slow" advTm="4747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3269932" y="326889"/>
            <a:ext cx="5962769"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Q-Learning Algorithm</a:t>
            </a:r>
            <a:endParaRPr lang="en-US" sz="4400" dirty="0"/>
          </a:p>
        </p:txBody>
      </p:sp>
      <p:pic>
        <p:nvPicPr>
          <p:cNvPr id="13" name="Image 0" descr="preencoded.png">
            <a:extLst>
              <a:ext uri="{FF2B5EF4-FFF2-40B4-BE49-F238E27FC236}">
                <a16:creationId xmlns:a16="http://schemas.microsoft.com/office/drawing/2014/main" id="{6F0293C9-7608-AB4A-38F1-F7BAFBF7D4D1}"/>
              </a:ext>
            </a:extLst>
          </p:cNvPr>
          <p:cNvPicPr>
            <a:picLocks noChangeAspect="1"/>
          </p:cNvPicPr>
          <p:nvPr/>
        </p:nvPicPr>
        <p:blipFill>
          <a:blip r:embed="rId3"/>
          <a:srcRect b="14097"/>
          <a:stretch/>
        </p:blipFill>
        <p:spPr>
          <a:xfrm>
            <a:off x="997047" y="3808631"/>
            <a:ext cx="3578380" cy="4610910"/>
          </a:xfrm>
          <a:prstGeom prst="rect">
            <a:avLst/>
          </a:prstGeom>
        </p:spPr>
      </p:pic>
      <p:pic>
        <p:nvPicPr>
          <p:cNvPr id="2" name="Image 0" descr="preencoded.png"/>
          <p:cNvPicPr>
            <a:picLocks noChangeAspect="1"/>
          </p:cNvPicPr>
          <p:nvPr/>
        </p:nvPicPr>
        <p:blipFill>
          <a:blip r:embed="rId4"/>
          <a:stretch>
            <a:fillRect/>
          </a:stretch>
        </p:blipFill>
        <p:spPr>
          <a:xfrm>
            <a:off x="0" y="-350497"/>
            <a:ext cx="3073940" cy="4610910"/>
          </a:xfrm>
          <a:prstGeom prst="rect">
            <a:avLst/>
          </a:prstGeom>
        </p:spPr>
      </p:pic>
      <p:sp>
        <p:nvSpPr>
          <p:cNvPr id="14" name="Text 0">
            <a:extLst>
              <a:ext uri="{FF2B5EF4-FFF2-40B4-BE49-F238E27FC236}">
                <a16:creationId xmlns:a16="http://schemas.microsoft.com/office/drawing/2014/main" id="{823258E7-8E98-2577-8A31-A8CB93CC4A78}"/>
              </a:ext>
            </a:extLst>
          </p:cNvPr>
          <p:cNvSpPr/>
          <p:nvPr/>
        </p:nvSpPr>
        <p:spPr>
          <a:xfrm>
            <a:off x="4392747" y="2563654"/>
            <a:ext cx="5594747" cy="699254"/>
          </a:xfrm>
          <a:prstGeom prst="rect">
            <a:avLst/>
          </a:prstGeom>
          <a:noFill/>
          <a:ln/>
        </p:spPr>
        <p:txBody>
          <a:bodyPr wrap="none" lIns="0" tIns="0" rIns="0" bIns="0" rtlCol="0" anchor="t"/>
          <a:lstStyle/>
          <a:p>
            <a:pPr marL="0" indent="0">
              <a:lnSpc>
                <a:spcPts val="5500"/>
              </a:lnSpc>
              <a:buNone/>
            </a:pPr>
            <a:r>
              <a:rPr lang="en-US" sz="4400" dirty="0">
                <a:solidFill>
                  <a:srgbClr val="C6BFEE"/>
                </a:solidFill>
                <a:latin typeface="Prompt Medium" pitchFamily="34" charset="0"/>
                <a:ea typeface="Prompt Medium" pitchFamily="34" charset="-122"/>
                <a:cs typeface="Prompt Medium" pitchFamily="34" charset="-120"/>
              </a:rPr>
              <a:t>SARSA Algorithm</a:t>
            </a:r>
            <a:endParaRPr lang="en-US" sz="4400" dirty="0"/>
          </a:p>
        </p:txBody>
      </p:sp>
      <p:sp>
        <p:nvSpPr>
          <p:cNvPr id="16" name="Text 0">
            <a:extLst>
              <a:ext uri="{FF2B5EF4-FFF2-40B4-BE49-F238E27FC236}">
                <a16:creationId xmlns:a16="http://schemas.microsoft.com/office/drawing/2014/main" id="{75A6104F-76ED-EE3D-84DF-4C4F87C2F7E7}"/>
              </a:ext>
            </a:extLst>
          </p:cNvPr>
          <p:cNvSpPr/>
          <p:nvPr/>
        </p:nvSpPr>
        <p:spPr>
          <a:xfrm>
            <a:off x="5657343" y="4719828"/>
            <a:ext cx="5730478" cy="676632"/>
          </a:xfrm>
          <a:prstGeom prst="rect">
            <a:avLst/>
          </a:prstGeom>
          <a:noFill/>
          <a:ln/>
        </p:spPr>
        <p:txBody>
          <a:bodyPr wrap="none" lIns="0" tIns="0" rIns="0" bIns="0" rtlCol="0" anchor="t"/>
          <a:lstStyle/>
          <a:p>
            <a:pPr marL="0" indent="0">
              <a:lnSpc>
                <a:spcPts val="5300"/>
              </a:lnSpc>
              <a:buNone/>
            </a:pPr>
            <a:r>
              <a:rPr lang="en-US" sz="4250" dirty="0">
                <a:solidFill>
                  <a:srgbClr val="C6BFEE"/>
                </a:solidFill>
                <a:latin typeface="Prompt Medium" pitchFamily="34" charset="0"/>
                <a:ea typeface="Prompt Medium" pitchFamily="34" charset="-122"/>
                <a:cs typeface="Prompt Medium" pitchFamily="34" charset="-120"/>
              </a:rPr>
              <a:t>Monte Carlo Methods</a:t>
            </a:r>
            <a:endParaRPr lang="en-US" sz="4250" dirty="0"/>
          </a:p>
        </p:txBody>
      </p:sp>
      <p:sp>
        <p:nvSpPr>
          <p:cNvPr id="18" name="TextBox 17">
            <a:extLst>
              <a:ext uri="{FF2B5EF4-FFF2-40B4-BE49-F238E27FC236}">
                <a16:creationId xmlns:a16="http://schemas.microsoft.com/office/drawing/2014/main" id="{AC67D9D8-7382-BC47-4063-1817729D052B}"/>
              </a:ext>
            </a:extLst>
          </p:cNvPr>
          <p:cNvSpPr txBox="1"/>
          <p:nvPr/>
        </p:nvSpPr>
        <p:spPr>
          <a:xfrm>
            <a:off x="3657600" y="1168436"/>
            <a:ext cx="7315200" cy="830997"/>
          </a:xfrm>
          <a:prstGeom prst="rect">
            <a:avLst/>
          </a:prstGeom>
          <a:noFill/>
        </p:spPr>
        <p:txBody>
          <a:bodyPr wrap="square">
            <a:spAutoFit/>
          </a:bodyPr>
          <a:lstStyle/>
          <a:p>
            <a:r>
              <a:rPr lang="en-US" sz="2400" dirty="0">
                <a:solidFill>
                  <a:schemeClr val="bg1"/>
                </a:solidFill>
              </a:rPr>
              <a:t>An off-policy method where the agent learns the optimal actions by updating Q-values for state-action pairs.</a:t>
            </a:r>
          </a:p>
        </p:txBody>
      </p:sp>
      <p:sp>
        <p:nvSpPr>
          <p:cNvPr id="20" name="TextBox 19">
            <a:extLst>
              <a:ext uri="{FF2B5EF4-FFF2-40B4-BE49-F238E27FC236}">
                <a16:creationId xmlns:a16="http://schemas.microsoft.com/office/drawing/2014/main" id="{856123AA-7DDA-0726-19CF-83E6C74259A1}"/>
              </a:ext>
            </a:extLst>
          </p:cNvPr>
          <p:cNvSpPr txBox="1"/>
          <p:nvPr/>
        </p:nvSpPr>
        <p:spPr>
          <a:xfrm>
            <a:off x="5000016" y="3451905"/>
            <a:ext cx="7986409" cy="830997"/>
          </a:xfrm>
          <a:prstGeom prst="rect">
            <a:avLst/>
          </a:prstGeom>
          <a:noFill/>
        </p:spPr>
        <p:txBody>
          <a:bodyPr wrap="square">
            <a:spAutoFit/>
          </a:bodyPr>
          <a:lstStyle/>
          <a:p>
            <a:r>
              <a:rPr lang="en-US" sz="2400" dirty="0">
                <a:solidFill>
                  <a:schemeClr val="bg1"/>
                </a:solidFill>
              </a:rPr>
              <a:t>An on-policy method where the Q-value is updated based on the agent's actions, reflecting what the agent actually learns.</a:t>
            </a:r>
          </a:p>
        </p:txBody>
      </p:sp>
      <p:sp>
        <p:nvSpPr>
          <p:cNvPr id="22" name="TextBox 21">
            <a:extLst>
              <a:ext uri="{FF2B5EF4-FFF2-40B4-BE49-F238E27FC236}">
                <a16:creationId xmlns:a16="http://schemas.microsoft.com/office/drawing/2014/main" id="{2BEED8C2-7979-2A29-FA97-82B2668E64D4}"/>
              </a:ext>
            </a:extLst>
          </p:cNvPr>
          <p:cNvSpPr txBox="1"/>
          <p:nvPr/>
        </p:nvSpPr>
        <p:spPr>
          <a:xfrm>
            <a:off x="5998397" y="5546599"/>
            <a:ext cx="7805152" cy="830997"/>
          </a:xfrm>
          <a:prstGeom prst="rect">
            <a:avLst/>
          </a:prstGeom>
          <a:noFill/>
        </p:spPr>
        <p:txBody>
          <a:bodyPr wrap="square">
            <a:spAutoFit/>
          </a:bodyPr>
          <a:lstStyle/>
          <a:p>
            <a:r>
              <a:rPr lang="en-US" sz="2400" dirty="0">
                <a:solidFill>
                  <a:schemeClr val="bg1"/>
                </a:solidFill>
              </a:rPr>
              <a:t>These rely on complete playthroughs of the game to estimate the Q-values by averaging the accumulated rewards."</a:t>
            </a:r>
          </a:p>
        </p:txBody>
      </p:sp>
    </p:spTree>
  </p:cSld>
  <p:clrMapOvr>
    <a:masterClrMapping/>
  </p:clrMapOvr>
  <mc:AlternateContent xmlns:mc="http://schemas.openxmlformats.org/markup-compatibility/2006" xmlns:p14="http://schemas.microsoft.com/office/powerpoint/2010/main">
    <mc:Choice Requires="p14">
      <p:transition spd="slow" p14:dur="2000" advTm="45290"/>
    </mc:Choice>
    <mc:Fallback xmlns="">
      <p:transition spd="slow" advTm="4529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6339126" y="450890"/>
            <a:ext cx="5730478" cy="676632"/>
          </a:xfrm>
          <a:prstGeom prst="rect">
            <a:avLst/>
          </a:prstGeom>
          <a:noFill/>
          <a:ln/>
        </p:spPr>
        <p:txBody>
          <a:bodyPr wrap="none" lIns="0" tIns="0" rIns="0" bIns="0" rtlCol="0" anchor="t"/>
          <a:lstStyle/>
          <a:p>
            <a:pPr marL="0" indent="0">
              <a:lnSpc>
                <a:spcPts val="5300"/>
              </a:lnSpc>
              <a:buNone/>
            </a:pPr>
            <a:r>
              <a:rPr lang="en-US" sz="4250" dirty="0">
                <a:solidFill>
                  <a:srgbClr val="C6BFEE"/>
                </a:solidFill>
                <a:latin typeface="Prompt Medium" pitchFamily="34" charset="0"/>
                <a:ea typeface="Prompt Medium" pitchFamily="34" charset="-122"/>
                <a:cs typeface="Prompt Medium" pitchFamily="34" charset="-120"/>
              </a:rPr>
              <a:t>METHODOLOGY</a:t>
            </a:r>
            <a:endParaRPr lang="en-US" sz="4250" dirty="0"/>
          </a:p>
        </p:txBody>
      </p:sp>
      <p:pic>
        <p:nvPicPr>
          <p:cNvPr id="4" name="Image 1" descr="preencoded.png"/>
          <p:cNvPicPr>
            <a:picLocks noChangeAspect="1"/>
          </p:cNvPicPr>
          <p:nvPr/>
        </p:nvPicPr>
        <p:blipFill>
          <a:blip r:embed="rId3"/>
          <a:stretch>
            <a:fillRect/>
          </a:stretch>
        </p:blipFill>
        <p:spPr>
          <a:xfrm>
            <a:off x="6339126" y="1249322"/>
            <a:ext cx="1218128" cy="1949053"/>
          </a:xfrm>
          <a:prstGeom prst="rect">
            <a:avLst/>
          </a:prstGeom>
        </p:spPr>
      </p:pic>
      <p:sp>
        <p:nvSpPr>
          <p:cNvPr id="5" name="Text 1"/>
          <p:cNvSpPr/>
          <p:nvPr/>
        </p:nvSpPr>
        <p:spPr>
          <a:xfrm>
            <a:off x="7810897" y="1249322"/>
            <a:ext cx="2707124" cy="338376"/>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cs typeface="Prompt Medium" pitchFamily="34" charset="-120"/>
              </a:rPr>
              <a:t>Problem Definition</a:t>
            </a:r>
          </a:p>
        </p:txBody>
      </p:sp>
      <p:sp>
        <p:nvSpPr>
          <p:cNvPr id="6" name="Text 2"/>
          <p:cNvSpPr/>
          <p:nvPr/>
        </p:nvSpPr>
        <p:spPr>
          <a:xfrm>
            <a:off x="7922657" y="1639173"/>
            <a:ext cx="5855018" cy="389692"/>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Light" pitchFamily="34" charset="0"/>
                <a:cs typeface="Mukta Light" pitchFamily="34" charset="-120"/>
              </a:rPr>
              <a:t>Define the state, action, and reward system for Flappy Bird. </a:t>
            </a:r>
          </a:p>
          <a:p>
            <a:pPr marL="0" indent="0" algn="l">
              <a:lnSpc>
                <a:spcPts val="3050"/>
              </a:lnSpc>
              <a:buNone/>
            </a:pPr>
            <a:r>
              <a:rPr lang="en-US" sz="1900" dirty="0">
                <a:solidFill>
                  <a:srgbClr val="DAD8E9"/>
                </a:solidFill>
                <a:latin typeface="Mukta Light" pitchFamily="34" charset="0"/>
                <a:cs typeface="Mukta Light" pitchFamily="34" charset="-120"/>
              </a:rPr>
              <a:t>The agent’s goal is to learn an optimal policy to survive as long </a:t>
            </a:r>
          </a:p>
          <a:p>
            <a:pPr marL="0" indent="0" algn="l">
              <a:lnSpc>
                <a:spcPts val="3050"/>
              </a:lnSpc>
              <a:buNone/>
            </a:pPr>
            <a:r>
              <a:rPr lang="en-US" sz="1900" dirty="0">
                <a:solidFill>
                  <a:srgbClr val="DAD8E9"/>
                </a:solidFill>
                <a:latin typeface="Mukta Light" pitchFamily="34" charset="0"/>
                <a:cs typeface="Mukta Light" pitchFamily="34" charset="-120"/>
              </a:rPr>
              <a:t>as possible.</a:t>
            </a:r>
          </a:p>
        </p:txBody>
      </p:sp>
      <p:pic>
        <p:nvPicPr>
          <p:cNvPr id="7" name="Image 2" descr="preencoded.png"/>
          <p:cNvPicPr>
            <a:picLocks noChangeAspect="1"/>
          </p:cNvPicPr>
          <p:nvPr/>
        </p:nvPicPr>
        <p:blipFill>
          <a:blip r:embed="rId4"/>
          <a:stretch>
            <a:fillRect/>
          </a:stretch>
        </p:blipFill>
        <p:spPr>
          <a:xfrm>
            <a:off x="6339126" y="3319900"/>
            <a:ext cx="1218128" cy="1949053"/>
          </a:xfrm>
          <a:prstGeom prst="rect">
            <a:avLst/>
          </a:prstGeom>
        </p:spPr>
      </p:pic>
      <p:sp>
        <p:nvSpPr>
          <p:cNvPr id="8" name="Text 3"/>
          <p:cNvSpPr/>
          <p:nvPr/>
        </p:nvSpPr>
        <p:spPr>
          <a:xfrm>
            <a:off x="7810897" y="3286086"/>
            <a:ext cx="2707124" cy="338376"/>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cs typeface="Prompt Medium" pitchFamily="34" charset="-120"/>
              </a:rPr>
              <a:t>Algorithm Selection</a:t>
            </a:r>
          </a:p>
        </p:txBody>
      </p:sp>
      <p:sp>
        <p:nvSpPr>
          <p:cNvPr id="9" name="Text 4"/>
          <p:cNvSpPr/>
          <p:nvPr/>
        </p:nvSpPr>
        <p:spPr>
          <a:xfrm>
            <a:off x="7922657" y="3819901"/>
            <a:ext cx="5855018" cy="389692"/>
          </a:xfrm>
          <a:prstGeom prst="rect">
            <a:avLst/>
          </a:prstGeom>
          <a:noFill/>
          <a:ln/>
        </p:spPr>
        <p:txBody>
          <a:bodyPr wrap="none" lIns="0" tIns="0" rIns="0" bIns="0" rtlCol="0" anchor="t"/>
          <a:lstStyle/>
          <a:p>
            <a:pPr marL="0" indent="0" algn="l">
              <a:lnSpc>
                <a:spcPts val="3050"/>
              </a:lnSpc>
              <a:buNone/>
            </a:pPr>
            <a:r>
              <a:rPr lang="en-US" sz="1900" dirty="0">
                <a:solidFill>
                  <a:srgbClr val="DAD8E9"/>
                </a:solidFill>
                <a:latin typeface="Mukta Light" pitchFamily="34" charset="0"/>
                <a:cs typeface="Mukta Light" pitchFamily="34" charset="-120"/>
              </a:rPr>
              <a:t>The selected algorithms are chosen based on factors like </a:t>
            </a:r>
          </a:p>
          <a:p>
            <a:pPr marL="0" indent="0" algn="l">
              <a:lnSpc>
                <a:spcPts val="3050"/>
              </a:lnSpc>
              <a:buNone/>
            </a:pPr>
            <a:r>
              <a:rPr lang="en-US" sz="1900" dirty="0">
                <a:solidFill>
                  <a:srgbClr val="DAD8E9"/>
                </a:solidFill>
                <a:latin typeface="Mukta Light" pitchFamily="34" charset="0"/>
                <a:cs typeface="Mukta Light" pitchFamily="34" charset="-120"/>
              </a:rPr>
              <a:t>ease of implementation, learning speed, and generalization </a:t>
            </a:r>
          </a:p>
          <a:p>
            <a:pPr marL="0" indent="0" algn="l">
              <a:lnSpc>
                <a:spcPts val="3050"/>
              </a:lnSpc>
              <a:buNone/>
            </a:pPr>
            <a:r>
              <a:rPr lang="en-US" sz="1900" dirty="0">
                <a:solidFill>
                  <a:srgbClr val="DAD8E9"/>
                </a:solidFill>
                <a:latin typeface="Mukta Light" pitchFamily="34" charset="0"/>
                <a:cs typeface="Mukta Light" pitchFamily="34" charset="-120"/>
              </a:rPr>
              <a:t>capability.</a:t>
            </a:r>
          </a:p>
        </p:txBody>
      </p:sp>
      <p:pic>
        <p:nvPicPr>
          <p:cNvPr id="10" name="Image 3" descr="preencoded.png"/>
          <p:cNvPicPr>
            <a:picLocks noChangeAspect="1"/>
          </p:cNvPicPr>
          <p:nvPr/>
        </p:nvPicPr>
        <p:blipFill>
          <a:blip r:embed="rId5"/>
          <a:stretch>
            <a:fillRect/>
          </a:stretch>
        </p:blipFill>
        <p:spPr>
          <a:xfrm>
            <a:off x="6339126" y="5366742"/>
            <a:ext cx="1218128" cy="1949053"/>
          </a:xfrm>
          <a:prstGeom prst="rect">
            <a:avLst/>
          </a:prstGeom>
        </p:spPr>
      </p:pic>
      <p:sp>
        <p:nvSpPr>
          <p:cNvPr id="11" name="Text 5"/>
          <p:cNvSpPr/>
          <p:nvPr/>
        </p:nvSpPr>
        <p:spPr>
          <a:xfrm>
            <a:off x="7850803" y="5362299"/>
            <a:ext cx="2707124" cy="338376"/>
          </a:xfrm>
          <a:prstGeom prst="rect">
            <a:avLst/>
          </a:prstGeom>
          <a:noFill/>
          <a:ln/>
        </p:spPr>
        <p:txBody>
          <a:bodyPr wrap="none" lIns="0" tIns="0" rIns="0" bIns="0" rtlCol="0" anchor="t"/>
          <a:lstStyle/>
          <a:p>
            <a:pPr marL="0" indent="0" algn="l">
              <a:lnSpc>
                <a:spcPts val="2650"/>
              </a:lnSpc>
              <a:buNone/>
            </a:pPr>
            <a:r>
              <a:rPr lang="en-US" sz="2100" dirty="0">
                <a:solidFill>
                  <a:srgbClr val="DAD8E9"/>
                </a:solidFill>
                <a:latin typeface="Prompt Medium" pitchFamily="34" charset="0"/>
                <a:cs typeface="Prompt Medium" pitchFamily="34" charset="-120"/>
              </a:rPr>
              <a:t>Implementation:</a:t>
            </a:r>
          </a:p>
        </p:txBody>
      </p:sp>
      <p:sp>
        <p:nvSpPr>
          <p:cNvPr id="12" name="Text 6"/>
          <p:cNvSpPr/>
          <p:nvPr/>
        </p:nvSpPr>
        <p:spPr>
          <a:xfrm>
            <a:off x="7922657" y="5805783"/>
            <a:ext cx="5855018" cy="389692"/>
          </a:xfrm>
          <a:prstGeom prst="rect">
            <a:avLst/>
          </a:prstGeom>
          <a:noFill/>
          <a:ln/>
        </p:spPr>
        <p:txBody>
          <a:bodyPr wrap="none" lIns="0" tIns="0" rIns="0" bIns="0" rtlCol="0" anchor="t"/>
          <a:lstStyle/>
          <a:p>
            <a:pPr marL="342900" indent="-342900" algn="l">
              <a:lnSpc>
                <a:spcPts val="3050"/>
              </a:lnSpc>
              <a:buFont typeface="Arial" panose="020B0604020202020204" pitchFamily="34" charset="0"/>
              <a:buChar char="•"/>
            </a:pPr>
            <a:r>
              <a:rPr lang="en-US" sz="1900" dirty="0">
                <a:solidFill>
                  <a:srgbClr val="DAD8E9"/>
                </a:solidFill>
                <a:latin typeface="Mukta Light" pitchFamily="34" charset="0"/>
                <a:cs typeface="Mukta Light" pitchFamily="34" charset="-120"/>
              </a:rPr>
              <a:t>Develop a Flappy Bird game environment.</a:t>
            </a:r>
          </a:p>
          <a:p>
            <a:pPr marL="342900" indent="-342900" algn="l">
              <a:lnSpc>
                <a:spcPts val="3050"/>
              </a:lnSpc>
              <a:buFont typeface="Arial" panose="020B0604020202020204" pitchFamily="34" charset="0"/>
              <a:buChar char="•"/>
            </a:pPr>
            <a:r>
              <a:rPr lang="en-US" sz="1900" dirty="0">
                <a:solidFill>
                  <a:srgbClr val="DAD8E9"/>
                </a:solidFill>
                <a:latin typeface="Mukta Light" pitchFamily="34" charset="0"/>
                <a:cs typeface="Mukta Light" pitchFamily="34" charset="-120"/>
              </a:rPr>
              <a:t>Apply algorithms like Q-learning, SARSA, and Monte Carlo </a:t>
            </a:r>
          </a:p>
          <a:p>
            <a:pPr marL="342900" indent="-342900" algn="l">
              <a:lnSpc>
                <a:spcPts val="3050"/>
              </a:lnSpc>
              <a:buFont typeface="Arial" panose="020B0604020202020204" pitchFamily="34" charset="0"/>
              <a:buChar char="•"/>
            </a:pPr>
            <a:r>
              <a:rPr lang="en-US" sz="1900" dirty="0">
                <a:solidFill>
                  <a:srgbClr val="DAD8E9"/>
                </a:solidFill>
                <a:latin typeface="Mukta Light" pitchFamily="34" charset="0"/>
                <a:cs typeface="Mukta Light" pitchFamily="34" charset="-120"/>
              </a:rPr>
              <a:t>to train the agent.</a:t>
            </a:r>
          </a:p>
          <a:p>
            <a:pPr marL="342900" indent="-342900" algn="l">
              <a:lnSpc>
                <a:spcPts val="3050"/>
              </a:lnSpc>
              <a:buFont typeface="Arial" panose="020B0604020202020204" pitchFamily="34" charset="0"/>
              <a:buChar char="•"/>
            </a:pPr>
            <a:r>
              <a:rPr lang="en-US" sz="1900" dirty="0">
                <a:solidFill>
                  <a:srgbClr val="DAD8E9"/>
                </a:solidFill>
                <a:latin typeface="Mukta Light" pitchFamily="34" charset="0"/>
                <a:cs typeface="Mukta Light" pitchFamily="34" charset="-120"/>
              </a:rPr>
              <a:t>Train and evaluate the agent by adjusting hyperparameters </a:t>
            </a:r>
          </a:p>
          <a:p>
            <a:pPr marL="342900" indent="-342900" algn="l">
              <a:lnSpc>
                <a:spcPts val="3050"/>
              </a:lnSpc>
              <a:buFont typeface="Arial" panose="020B0604020202020204" pitchFamily="34" charset="0"/>
              <a:buChar char="•"/>
            </a:pPr>
            <a:r>
              <a:rPr lang="en-US" sz="1900" dirty="0">
                <a:solidFill>
                  <a:srgbClr val="DAD8E9"/>
                </a:solidFill>
                <a:latin typeface="Mukta Light" pitchFamily="34" charset="0"/>
                <a:cs typeface="Mukta Light" pitchFamily="34" charset="-120"/>
              </a:rPr>
              <a:t>for optimal learning.</a:t>
            </a:r>
          </a:p>
        </p:txBody>
      </p:sp>
      <p:pic>
        <p:nvPicPr>
          <p:cNvPr id="16" name="Image 0" descr="preencoded.png"/>
          <p:cNvPicPr>
            <a:picLocks noChangeAspect="1"/>
          </p:cNvPicPr>
          <p:nvPr/>
        </p:nvPicPr>
        <p:blipFill>
          <a:blip r:embed="rId6"/>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419"/>
    </mc:Choice>
    <mc:Fallback xmlns="">
      <p:transition spd="slow" advTm="7641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7345"/>
          </a:xfrm>
          <a:prstGeom prst="rect">
            <a:avLst/>
          </a:prstGeom>
        </p:spPr>
      </p:pic>
      <p:sp>
        <p:nvSpPr>
          <p:cNvPr id="3" name="Text 0"/>
          <p:cNvSpPr/>
          <p:nvPr/>
        </p:nvSpPr>
        <p:spPr>
          <a:xfrm>
            <a:off x="200620" y="2724542"/>
            <a:ext cx="5329476" cy="570428"/>
          </a:xfrm>
          <a:prstGeom prst="rect">
            <a:avLst/>
          </a:prstGeom>
          <a:noFill/>
          <a:ln/>
        </p:spPr>
        <p:txBody>
          <a:bodyPr wrap="none" lIns="0" tIns="0" rIns="0" bIns="0" rtlCol="0" anchor="t"/>
          <a:lstStyle/>
          <a:p>
            <a:pPr marL="0" indent="0">
              <a:lnSpc>
                <a:spcPts val="4450"/>
              </a:lnSpc>
              <a:buNone/>
            </a:pPr>
            <a:r>
              <a:rPr lang="en-US" sz="4000" dirty="0">
                <a:solidFill>
                  <a:schemeClr val="bg1"/>
                </a:solidFill>
              </a:rPr>
              <a:t>EXPERIMENTAL SETUP</a:t>
            </a:r>
            <a:endParaRPr lang="en-US" sz="3600" dirty="0">
              <a:solidFill>
                <a:schemeClr val="bg1"/>
              </a:solidFill>
            </a:endParaRPr>
          </a:p>
        </p:txBody>
      </p:sp>
      <p:sp>
        <p:nvSpPr>
          <p:cNvPr id="4" name="Shape 1"/>
          <p:cNvSpPr/>
          <p:nvPr/>
        </p:nvSpPr>
        <p:spPr>
          <a:xfrm>
            <a:off x="718780" y="5748040"/>
            <a:ext cx="13192839" cy="22860"/>
          </a:xfrm>
          <a:prstGeom prst="roundRect">
            <a:avLst>
              <a:gd name="adj" fmla="val 377358"/>
            </a:avLst>
          </a:prstGeom>
          <a:solidFill>
            <a:srgbClr val="6D4562"/>
          </a:solidFill>
          <a:ln/>
        </p:spPr>
        <p:txBody>
          <a:bodyPr/>
          <a:lstStyle/>
          <a:p>
            <a:endParaRPr lang="en-US"/>
          </a:p>
        </p:txBody>
      </p:sp>
      <p:sp>
        <p:nvSpPr>
          <p:cNvPr id="5" name="Shape 2"/>
          <p:cNvSpPr/>
          <p:nvPr/>
        </p:nvSpPr>
        <p:spPr>
          <a:xfrm>
            <a:off x="3284101" y="5029319"/>
            <a:ext cx="22860" cy="718780"/>
          </a:xfrm>
          <a:prstGeom prst="roundRect">
            <a:avLst>
              <a:gd name="adj" fmla="val 377358"/>
            </a:avLst>
          </a:prstGeom>
          <a:solidFill>
            <a:srgbClr val="6D4562"/>
          </a:solidFill>
          <a:ln/>
        </p:spPr>
        <p:txBody>
          <a:bodyPr/>
          <a:lstStyle/>
          <a:p>
            <a:endParaRPr lang="en-US"/>
          </a:p>
        </p:txBody>
      </p:sp>
      <p:sp>
        <p:nvSpPr>
          <p:cNvPr id="6" name="Shape 3"/>
          <p:cNvSpPr/>
          <p:nvPr/>
        </p:nvSpPr>
        <p:spPr>
          <a:xfrm>
            <a:off x="3064550" y="5516999"/>
            <a:ext cx="462082" cy="462082"/>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7" name="Text 4"/>
          <p:cNvSpPr/>
          <p:nvPr/>
        </p:nvSpPr>
        <p:spPr>
          <a:xfrm>
            <a:off x="3244334" y="5611058"/>
            <a:ext cx="102394"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1</a:t>
            </a:r>
            <a:endParaRPr lang="en-US" sz="2150" dirty="0"/>
          </a:p>
        </p:txBody>
      </p:sp>
      <p:sp>
        <p:nvSpPr>
          <p:cNvPr id="8" name="Text 5"/>
          <p:cNvSpPr/>
          <p:nvPr/>
        </p:nvSpPr>
        <p:spPr>
          <a:xfrm>
            <a:off x="2154674" y="3758148"/>
            <a:ext cx="2282071" cy="285274"/>
          </a:xfrm>
          <a:prstGeom prst="rect">
            <a:avLst/>
          </a:prstGeom>
          <a:noFill/>
          <a:ln/>
        </p:spPr>
        <p:txBody>
          <a:bodyPr wrap="none" lIns="0" tIns="0" rIns="0" bIns="0" rtlCol="0" anchor="t"/>
          <a:lstStyle/>
          <a:p>
            <a:pPr marL="0" indent="0" algn="ctr">
              <a:lnSpc>
                <a:spcPts val="2200"/>
              </a:lnSpc>
              <a:buNone/>
            </a:pPr>
            <a:r>
              <a:rPr lang="en-US" sz="2400" dirty="0">
                <a:solidFill>
                  <a:srgbClr val="DAD8E9"/>
                </a:solidFill>
                <a:latin typeface="Prompt Medium" pitchFamily="34" charset="0"/>
                <a:ea typeface="Prompt Medium" pitchFamily="34" charset="-122"/>
                <a:cs typeface="Prompt Medium" pitchFamily="34" charset="-120"/>
              </a:rPr>
              <a:t>Environment Setup</a:t>
            </a:r>
            <a:endParaRPr lang="en-US" sz="2400" dirty="0"/>
          </a:p>
        </p:txBody>
      </p:sp>
      <p:sp>
        <p:nvSpPr>
          <p:cNvPr id="10" name="Shape 7"/>
          <p:cNvSpPr/>
          <p:nvPr/>
        </p:nvSpPr>
        <p:spPr>
          <a:xfrm>
            <a:off x="7490818" y="5747980"/>
            <a:ext cx="22860" cy="718780"/>
          </a:xfrm>
          <a:prstGeom prst="roundRect">
            <a:avLst>
              <a:gd name="adj" fmla="val 377358"/>
            </a:avLst>
          </a:prstGeom>
          <a:solidFill>
            <a:srgbClr val="6D4562"/>
          </a:solidFill>
          <a:ln/>
        </p:spPr>
        <p:txBody>
          <a:bodyPr/>
          <a:lstStyle/>
          <a:p>
            <a:endParaRPr lang="en-US"/>
          </a:p>
        </p:txBody>
      </p:sp>
      <p:sp>
        <p:nvSpPr>
          <p:cNvPr id="11" name="Shape 8"/>
          <p:cNvSpPr/>
          <p:nvPr/>
        </p:nvSpPr>
        <p:spPr>
          <a:xfrm>
            <a:off x="7271266" y="5516999"/>
            <a:ext cx="462082" cy="462082"/>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12" name="Text 9"/>
          <p:cNvSpPr/>
          <p:nvPr/>
        </p:nvSpPr>
        <p:spPr>
          <a:xfrm>
            <a:off x="7422238" y="5611058"/>
            <a:ext cx="160139"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2</a:t>
            </a:r>
            <a:endParaRPr lang="en-US" sz="2150" dirty="0"/>
          </a:p>
        </p:txBody>
      </p:sp>
      <p:sp>
        <p:nvSpPr>
          <p:cNvPr id="13" name="Text 10"/>
          <p:cNvSpPr/>
          <p:nvPr/>
        </p:nvSpPr>
        <p:spPr>
          <a:xfrm>
            <a:off x="6048256" y="6655722"/>
            <a:ext cx="2908221" cy="285274"/>
          </a:xfrm>
          <a:prstGeom prst="rect">
            <a:avLst/>
          </a:prstGeom>
          <a:noFill/>
          <a:ln/>
        </p:spPr>
        <p:txBody>
          <a:bodyPr wrap="none" lIns="0" tIns="0" rIns="0" bIns="0" rtlCol="0" anchor="t"/>
          <a:lstStyle/>
          <a:p>
            <a:pPr algn="ctr">
              <a:lnSpc>
                <a:spcPts val="2200"/>
              </a:lnSpc>
            </a:pPr>
            <a:r>
              <a:rPr lang="en-US" sz="2400" dirty="0">
                <a:solidFill>
                  <a:srgbClr val="DAD8E9"/>
                </a:solidFill>
                <a:latin typeface="Prompt Medium" pitchFamily="34" charset="0"/>
                <a:cs typeface="Prompt Medium" pitchFamily="34" charset="-120"/>
              </a:rPr>
              <a:t>Data Collection</a:t>
            </a:r>
          </a:p>
        </p:txBody>
      </p:sp>
      <p:sp>
        <p:nvSpPr>
          <p:cNvPr id="15" name="Shape 12"/>
          <p:cNvSpPr/>
          <p:nvPr/>
        </p:nvSpPr>
        <p:spPr>
          <a:xfrm>
            <a:off x="11884382" y="5029319"/>
            <a:ext cx="22860" cy="718780"/>
          </a:xfrm>
          <a:prstGeom prst="roundRect">
            <a:avLst>
              <a:gd name="adj" fmla="val 377358"/>
            </a:avLst>
          </a:prstGeom>
          <a:solidFill>
            <a:srgbClr val="6D4562"/>
          </a:solidFill>
          <a:ln/>
        </p:spPr>
        <p:txBody>
          <a:bodyPr/>
          <a:lstStyle/>
          <a:p>
            <a:endParaRPr lang="en-US"/>
          </a:p>
        </p:txBody>
      </p:sp>
      <p:sp>
        <p:nvSpPr>
          <p:cNvPr id="16" name="Shape 13"/>
          <p:cNvSpPr/>
          <p:nvPr/>
        </p:nvSpPr>
        <p:spPr>
          <a:xfrm>
            <a:off x="11664831" y="5516999"/>
            <a:ext cx="462082" cy="462082"/>
          </a:xfrm>
          <a:prstGeom prst="roundRect">
            <a:avLst>
              <a:gd name="adj" fmla="val 18669"/>
            </a:avLst>
          </a:prstGeom>
          <a:solidFill>
            <a:srgbClr val="542C49"/>
          </a:solidFill>
          <a:ln w="7620">
            <a:solidFill>
              <a:srgbClr val="6D4562"/>
            </a:solidFill>
            <a:prstDash val="solid"/>
          </a:ln>
        </p:spPr>
        <p:txBody>
          <a:bodyPr/>
          <a:lstStyle/>
          <a:p>
            <a:endParaRPr lang="en-US"/>
          </a:p>
        </p:txBody>
      </p:sp>
      <p:sp>
        <p:nvSpPr>
          <p:cNvPr id="17" name="Text 14"/>
          <p:cNvSpPr/>
          <p:nvPr/>
        </p:nvSpPr>
        <p:spPr>
          <a:xfrm>
            <a:off x="11816398" y="5611058"/>
            <a:ext cx="158829" cy="273844"/>
          </a:xfrm>
          <a:prstGeom prst="rect">
            <a:avLst/>
          </a:prstGeom>
          <a:noFill/>
          <a:ln/>
        </p:spPr>
        <p:txBody>
          <a:bodyPr wrap="none" lIns="0" tIns="0" rIns="0" bIns="0" rtlCol="0" anchor="t"/>
          <a:lstStyle/>
          <a:p>
            <a:pPr marL="0" indent="0" algn="ctr">
              <a:lnSpc>
                <a:spcPts val="2150"/>
              </a:lnSpc>
              <a:buNone/>
            </a:pPr>
            <a:r>
              <a:rPr lang="en-US" sz="2150" dirty="0">
                <a:solidFill>
                  <a:srgbClr val="DAD8E9"/>
                </a:solidFill>
                <a:latin typeface="Prompt Medium" pitchFamily="34" charset="0"/>
                <a:ea typeface="Prompt Medium" pitchFamily="34" charset="-122"/>
                <a:cs typeface="Prompt Medium" pitchFamily="34" charset="-120"/>
              </a:rPr>
              <a:t>3</a:t>
            </a:r>
            <a:endParaRPr lang="en-US" sz="2150" dirty="0"/>
          </a:p>
        </p:txBody>
      </p:sp>
      <p:sp>
        <p:nvSpPr>
          <p:cNvPr id="18" name="Text 15"/>
          <p:cNvSpPr/>
          <p:nvPr/>
        </p:nvSpPr>
        <p:spPr>
          <a:xfrm>
            <a:off x="10754955" y="3758148"/>
            <a:ext cx="2282071" cy="285274"/>
          </a:xfrm>
          <a:prstGeom prst="rect">
            <a:avLst/>
          </a:prstGeom>
          <a:noFill/>
          <a:ln/>
        </p:spPr>
        <p:txBody>
          <a:bodyPr wrap="none" lIns="0" tIns="0" rIns="0" bIns="0" rtlCol="0" anchor="t"/>
          <a:lstStyle/>
          <a:p>
            <a:pPr marL="0" indent="0" algn="ctr">
              <a:lnSpc>
                <a:spcPts val="2200"/>
              </a:lnSpc>
              <a:buNone/>
            </a:pPr>
            <a:r>
              <a:rPr lang="en-US" sz="2400" dirty="0">
                <a:solidFill>
                  <a:srgbClr val="DAD8E9"/>
                </a:solidFill>
                <a:latin typeface="Prompt Medium" pitchFamily="34" charset="0"/>
                <a:cs typeface="Prompt Medium" pitchFamily="34" charset="-120"/>
              </a:rPr>
              <a:t>Hyperparameter Tuning</a:t>
            </a:r>
          </a:p>
        </p:txBody>
      </p:sp>
      <p:sp>
        <p:nvSpPr>
          <p:cNvPr id="26" name="TextBox 25">
            <a:extLst>
              <a:ext uri="{FF2B5EF4-FFF2-40B4-BE49-F238E27FC236}">
                <a16:creationId xmlns:a16="http://schemas.microsoft.com/office/drawing/2014/main" id="{4410EC8A-F069-E864-88F4-708FBCB75239}"/>
              </a:ext>
            </a:extLst>
          </p:cNvPr>
          <p:cNvSpPr txBox="1"/>
          <p:nvPr/>
        </p:nvSpPr>
        <p:spPr>
          <a:xfrm>
            <a:off x="718780" y="4088666"/>
            <a:ext cx="5329476" cy="923330"/>
          </a:xfrm>
          <a:prstGeom prst="rect">
            <a:avLst/>
          </a:prstGeom>
          <a:noFill/>
        </p:spPr>
        <p:txBody>
          <a:bodyPr wrap="square">
            <a:spAutoFit/>
          </a:bodyPr>
          <a:lstStyle/>
          <a:p>
            <a:pPr algn="ctr"/>
            <a:r>
              <a:rPr lang="en-US" dirty="0">
                <a:solidFill>
                  <a:schemeClr val="bg1"/>
                </a:solidFill>
              </a:rPr>
              <a:t>Configure the Flappy Bird simulation to provide state inputs and allow actions by the agent. Adjust the frame rate and difficulty to test adaptability.</a:t>
            </a:r>
          </a:p>
        </p:txBody>
      </p:sp>
      <p:sp>
        <p:nvSpPr>
          <p:cNvPr id="28" name="TextBox 27">
            <a:extLst>
              <a:ext uri="{FF2B5EF4-FFF2-40B4-BE49-F238E27FC236}">
                <a16:creationId xmlns:a16="http://schemas.microsoft.com/office/drawing/2014/main" id="{5069F69A-8931-4CC8-F3A8-BCA4BE59EF2B}"/>
              </a:ext>
            </a:extLst>
          </p:cNvPr>
          <p:cNvSpPr txBox="1"/>
          <p:nvPr/>
        </p:nvSpPr>
        <p:spPr>
          <a:xfrm>
            <a:off x="4701824" y="7076746"/>
            <a:ext cx="5623708" cy="646331"/>
          </a:xfrm>
          <a:prstGeom prst="rect">
            <a:avLst/>
          </a:prstGeom>
          <a:noFill/>
        </p:spPr>
        <p:txBody>
          <a:bodyPr wrap="square">
            <a:spAutoFit/>
          </a:bodyPr>
          <a:lstStyle/>
          <a:p>
            <a:pPr algn="ctr"/>
            <a:r>
              <a:rPr lang="en-US" dirty="0">
                <a:solidFill>
                  <a:schemeClr val="bg1"/>
                </a:solidFill>
              </a:rPr>
              <a:t>Capture state-action-reward sequences during gameplay for updating models and analyzing performance.</a:t>
            </a:r>
          </a:p>
        </p:txBody>
      </p:sp>
      <p:sp>
        <p:nvSpPr>
          <p:cNvPr id="30" name="TextBox 29">
            <a:extLst>
              <a:ext uri="{FF2B5EF4-FFF2-40B4-BE49-F238E27FC236}">
                <a16:creationId xmlns:a16="http://schemas.microsoft.com/office/drawing/2014/main" id="{907A3182-2E64-55D2-1750-8FDC1F49C6E6}"/>
              </a:ext>
            </a:extLst>
          </p:cNvPr>
          <p:cNvSpPr txBox="1"/>
          <p:nvPr/>
        </p:nvSpPr>
        <p:spPr>
          <a:xfrm>
            <a:off x="9151660" y="4144497"/>
            <a:ext cx="5329475" cy="646331"/>
          </a:xfrm>
          <a:prstGeom prst="rect">
            <a:avLst/>
          </a:prstGeom>
          <a:noFill/>
        </p:spPr>
        <p:txBody>
          <a:bodyPr wrap="square">
            <a:spAutoFit/>
          </a:bodyPr>
          <a:lstStyle/>
          <a:p>
            <a:pPr algn="ctr"/>
            <a:r>
              <a:rPr lang="en-US" dirty="0">
                <a:solidFill>
                  <a:schemeClr val="bg1"/>
                </a:solidFill>
              </a:rPr>
              <a:t>Adjust learning rate, discount factor, and exploration rate (epsilon) for algorithms to optimize learning.</a:t>
            </a:r>
          </a:p>
        </p:txBody>
      </p:sp>
    </p:spTree>
  </p:cSld>
  <p:clrMapOvr>
    <a:masterClrMapping/>
  </p:clrMapOvr>
  <mc:AlternateContent xmlns:mc="http://schemas.openxmlformats.org/markup-compatibility/2006" xmlns:p14="http://schemas.microsoft.com/office/powerpoint/2010/main">
    <mc:Choice Requires="p14">
      <p:transition spd="slow" p14:dur="2000" advTm="58687"/>
    </mc:Choice>
    <mc:Fallback xmlns="">
      <p:transition spd="slow" advTm="5868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75811" y="618887"/>
            <a:ext cx="6842522" cy="615672"/>
          </a:xfrm>
          <a:prstGeom prst="rect">
            <a:avLst/>
          </a:prstGeom>
          <a:noFill/>
          <a:ln/>
        </p:spPr>
        <p:txBody>
          <a:bodyPr wrap="none" lIns="0" tIns="0" rIns="0" bIns="0" rtlCol="0" anchor="t"/>
          <a:lstStyle/>
          <a:p>
            <a:pPr marL="0" indent="0">
              <a:lnSpc>
                <a:spcPts val="4800"/>
              </a:lnSpc>
              <a:buNone/>
            </a:pPr>
            <a:r>
              <a:rPr lang="en-US" sz="3850" dirty="0">
                <a:solidFill>
                  <a:srgbClr val="C6BFEE"/>
                </a:solidFill>
                <a:latin typeface="Prompt Medium" pitchFamily="34" charset="0"/>
                <a:ea typeface="Prompt Medium" pitchFamily="34" charset="-122"/>
                <a:cs typeface="Prompt Medium" pitchFamily="34" charset="-120"/>
              </a:rPr>
              <a:t>Conclusion and Future Work</a:t>
            </a:r>
            <a:endParaRPr lang="en-US" sz="3850" dirty="0"/>
          </a:p>
        </p:txBody>
      </p:sp>
      <p:pic>
        <p:nvPicPr>
          <p:cNvPr id="4" name="Image 1" descr="preencoded.png"/>
          <p:cNvPicPr>
            <a:picLocks noChangeAspect="1"/>
          </p:cNvPicPr>
          <p:nvPr/>
        </p:nvPicPr>
        <p:blipFill>
          <a:blip r:embed="rId4"/>
          <a:stretch>
            <a:fillRect/>
          </a:stretch>
        </p:blipFill>
        <p:spPr>
          <a:xfrm>
            <a:off x="775811" y="1566982"/>
            <a:ext cx="554117" cy="554117"/>
          </a:xfrm>
          <a:prstGeom prst="rect">
            <a:avLst/>
          </a:prstGeom>
        </p:spPr>
      </p:pic>
      <p:sp>
        <p:nvSpPr>
          <p:cNvPr id="5" name="Text 1"/>
          <p:cNvSpPr/>
          <p:nvPr/>
        </p:nvSpPr>
        <p:spPr>
          <a:xfrm>
            <a:off x="775811" y="2342674"/>
            <a:ext cx="3178254" cy="307896"/>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Successful Implementation</a:t>
            </a:r>
            <a:endParaRPr lang="en-US" sz="1900" dirty="0"/>
          </a:p>
        </p:txBody>
      </p:sp>
      <p:sp>
        <p:nvSpPr>
          <p:cNvPr id="6" name="Text 2"/>
          <p:cNvSpPr/>
          <p:nvPr/>
        </p:nvSpPr>
        <p:spPr>
          <a:xfrm>
            <a:off x="775811" y="2783562"/>
            <a:ext cx="7592378" cy="354687"/>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All algorithms learn to play Flappy Bird effectively.</a:t>
            </a:r>
            <a:endParaRPr lang="en-US" sz="1700" dirty="0"/>
          </a:p>
        </p:txBody>
      </p:sp>
      <p:pic>
        <p:nvPicPr>
          <p:cNvPr id="7" name="Image 2" descr="preencoded.png"/>
          <p:cNvPicPr>
            <a:picLocks noChangeAspect="1"/>
          </p:cNvPicPr>
          <p:nvPr/>
        </p:nvPicPr>
        <p:blipFill>
          <a:blip r:embed="rId5"/>
          <a:stretch>
            <a:fillRect/>
          </a:stretch>
        </p:blipFill>
        <p:spPr>
          <a:xfrm>
            <a:off x="775811" y="3803213"/>
            <a:ext cx="554117" cy="554117"/>
          </a:xfrm>
          <a:prstGeom prst="rect">
            <a:avLst/>
          </a:prstGeom>
        </p:spPr>
      </p:pic>
      <p:sp>
        <p:nvSpPr>
          <p:cNvPr id="8" name="Text 3"/>
          <p:cNvSpPr/>
          <p:nvPr/>
        </p:nvSpPr>
        <p:spPr>
          <a:xfrm>
            <a:off x="775811" y="4578906"/>
            <a:ext cx="2528768" cy="307896"/>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Performance Insights</a:t>
            </a:r>
            <a:endParaRPr lang="en-US" sz="1900" dirty="0"/>
          </a:p>
        </p:txBody>
      </p:sp>
      <p:sp>
        <p:nvSpPr>
          <p:cNvPr id="9" name="Text 4"/>
          <p:cNvSpPr/>
          <p:nvPr/>
        </p:nvSpPr>
        <p:spPr>
          <a:xfrm>
            <a:off x="775811" y="5019794"/>
            <a:ext cx="7592378" cy="354687"/>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Trade-offs between learning speed and final performance observed.</a:t>
            </a:r>
            <a:endParaRPr lang="en-US" sz="1700" dirty="0"/>
          </a:p>
        </p:txBody>
      </p:sp>
      <p:pic>
        <p:nvPicPr>
          <p:cNvPr id="10" name="Image 3" descr="preencoded.png"/>
          <p:cNvPicPr>
            <a:picLocks noChangeAspect="1"/>
          </p:cNvPicPr>
          <p:nvPr/>
        </p:nvPicPr>
        <p:blipFill>
          <a:blip r:embed="rId6"/>
          <a:stretch>
            <a:fillRect/>
          </a:stretch>
        </p:blipFill>
        <p:spPr>
          <a:xfrm>
            <a:off x="775811" y="6039445"/>
            <a:ext cx="554117" cy="554117"/>
          </a:xfrm>
          <a:prstGeom prst="rect">
            <a:avLst/>
          </a:prstGeom>
        </p:spPr>
      </p:pic>
      <p:sp>
        <p:nvSpPr>
          <p:cNvPr id="11" name="Text 5"/>
          <p:cNvSpPr/>
          <p:nvPr/>
        </p:nvSpPr>
        <p:spPr>
          <a:xfrm>
            <a:off x="775811" y="6815138"/>
            <a:ext cx="2462927" cy="307896"/>
          </a:xfrm>
          <a:prstGeom prst="rect">
            <a:avLst/>
          </a:prstGeom>
          <a:noFill/>
          <a:ln/>
        </p:spPr>
        <p:txBody>
          <a:bodyPr wrap="none" lIns="0" tIns="0" rIns="0" bIns="0" rtlCol="0" anchor="t"/>
          <a:lstStyle/>
          <a:p>
            <a:pPr marL="0" indent="0" algn="l">
              <a:lnSpc>
                <a:spcPts val="2400"/>
              </a:lnSpc>
              <a:buNone/>
            </a:pPr>
            <a:r>
              <a:rPr lang="en-US" sz="1900" dirty="0">
                <a:solidFill>
                  <a:srgbClr val="DAD8E9"/>
                </a:solidFill>
                <a:latin typeface="Prompt Medium" pitchFamily="34" charset="0"/>
                <a:ea typeface="Prompt Medium" pitchFamily="34" charset="-122"/>
                <a:cs typeface="Prompt Medium" pitchFamily="34" charset="-120"/>
              </a:rPr>
              <a:t>Future Directions</a:t>
            </a:r>
            <a:endParaRPr lang="en-US" sz="1900" dirty="0"/>
          </a:p>
        </p:txBody>
      </p:sp>
      <p:sp>
        <p:nvSpPr>
          <p:cNvPr id="12" name="Text 6"/>
          <p:cNvSpPr/>
          <p:nvPr/>
        </p:nvSpPr>
        <p:spPr>
          <a:xfrm>
            <a:off x="775811" y="7256026"/>
            <a:ext cx="7592378" cy="354687"/>
          </a:xfrm>
          <a:prstGeom prst="rect">
            <a:avLst/>
          </a:prstGeom>
          <a:noFill/>
          <a:ln/>
        </p:spPr>
        <p:txBody>
          <a:bodyPr wrap="none" lIns="0" tIns="0" rIns="0" bIns="0" rtlCol="0" anchor="t"/>
          <a:lstStyle/>
          <a:p>
            <a:pPr marL="0" indent="0" algn="l">
              <a:lnSpc>
                <a:spcPts val="2750"/>
              </a:lnSpc>
              <a:buNone/>
            </a:pPr>
            <a:r>
              <a:rPr lang="en-US" sz="1700" dirty="0">
                <a:solidFill>
                  <a:srgbClr val="DAD8E9"/>
                </a:solidFill>
                <a:latin typeface="Mukta Light" pitchFamily="34" charset="0"/>
                <a:ea typeface="Mukta Light" pitchFamily="34" charset="-122"/>
                <a:cs typeface="Mukta Light" pitchFamily="34" charset="-120"/>
              </a:rPr>
              <a:t>Explore deep RL methods for more complex games.</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slow" p14:dur="2000" advTm="43760"/>
    </mc:Choice>
    <mc:Fallback xmlns="">
      <p:transition spd="slow" advTm="4376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2616</TotalTime>
  <Words>1250</Words>
  <Application>Microsoft Office PowerPoint</Application>
  <PresentationFormat>Custom</PresentationFormat>
  <Paragraphs>119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Prompt Medium</vt:lpstr>
      <vt:lpstr>Arial</vt:lpstr>
      <vt:lpstr>Mukta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2nd Nov Ares</cp:lastModifiedBy>
  <cp:revision>3</cp:revision>
  <dcterms:created xsi:type="dcterms:W3CDTF">2024-10-17T16:31:14Z</dcterms:created>
  <dcterms:modified xsi:type="dcterms:W3CDTF">2024-11-18T13:26:43Z</dcterms:modified>
</cp:coreProperties>
</file>